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62" r:id="rId1"/>
  </p:sldMasterIdLst>
  <p:notesMasterIdLst>
    <p:notesMasterId r:id="rId36"/>
  </p:notesMasterIdLst>
  <p:sldIdLst>
    <p:sldId id="256" r:id="rId2"/>
    <p:sldId id="268" r:id="rId3"/>
    <p:sldId id="289" r:id="rId4"/>
    <p:sldId id="278" r:id="rId5"/>
    <p:sldId id="277" r:id="rId6"/>
    <p:sldId id="265" r:id="rId7"/>
    <p:sldId id="263" r:id="rId8"/>
    <p:sldId id="279" r:id="rId9"/>
    <p:sldId id="264" r:id="rId10"/>
    <p:sldId id="290" r:id="rId11"/>
    <p:sldId id="281" r:id="rId12"/>
    <p:sldId id="291" r:id="rId13"/>
    <p:sldId id="266" r:id="rId14"/>
    <p:sldId id="283" r:id="rId15"/>
    <p:sldId id="284" r:id="rId16"/>
    <p:sldId id="292" r:id="rId17"/>
    <p:sldId id="282" r:id="rId18"/>
    <p:sldId id="293" r:id="rId19"/>
    <p:sldId id="294" r:id="rId20"/>
    <p:sldId id="270" r:id="rId21"/>
    <p:sldId id="269" r:id="rId22"/>
    <p:sldId id="295" r:id="rId23"/>
    <p:sldId id="296" r:id="rId24"/>
    <p:sldId id="271" r:id="rId25"/>
    <p:sldId id="257" r:id="rId26"/>
    <p:sldId id="274" r:id="rId27"/>
    <p:sldId id="273" r:id="rId28"/>
    <p:sldId id="286" r:id="rId29"/>
    <p:sldId id="258" r:id="rId30"/>
    <p:sldId id="287" r:id="rId31"/>
    <p:sldId id="275" r:id="rId32"/>
    <p:sldId id="288" r:id="rId33"/>
    <p:sldId id="276" r:id="rId34"/>
    <p:sldId id="272" r:id="rId3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845F5-6099-40D6-BD73-173124165DAB}" type="datetimeFigureOut">
              <a:rPr lang="es-MX" smtClean="0"/>
              <a:t>07/06/2022</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CF5F72-4848-4FF3-8DD2-428E1D5244CE}" type="slidenum">
              <a:rPr lang="es-MX" smtClean="0"/>
              <a:t>‹Nº›</a:t>
            </a:fld>
            <a:endParaRPr lang="es-MX"/>
          </a:p>
        </p:txBody>
      </p:sp>
    </p:spTree>
    <p:extLst>
      <p:ext uri="{BB962C8B-B14F-4D97-AF65-F5344CB8AC3E}">
        <p14:creationId xmlns:p14="http://schemas.microsoft.com/office/powerpoint/2010/main" val="1166303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1AAB1F-6021-9CB9-38F2-A20D5C89B15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A14C393-91E4-2D64-1A3D-A766F7B9E6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6D79306-BA72-12B6-BDA8-34CD981937B8}"/>
              </a:ext>
            </a:extLst>
          </p:cNvPr>
          <p:cNvSpPr>
            <a:spLocks noGrp="1"/>
          </p:cNvSpPr>
          <p:nvPr>
            <p:ph type="dt" sz="half" idx="10"/>
          </p:nvPr>
        </p:nvSpPr>
        <p:spPr/>
        <p:txBody>
          <a:bodyPr/>
          <a:lstStyle/>
          <a:p>
            <a:fld id="{4AAD347D-5ACD-4C99-B74B-A9C85AD731AF}"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98175382-CC0A-491A-756C-F6C802A8D641}"/>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B6F1A461-DACA-4482-5AF6-227992EC39DA}"/>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01251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B87E78-2109-3DC4-E3E5-79D99B93CD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50CA357-D553-90AE-1688-B86E4EEA411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86A93FF-DBA8-E58C-B368-38BE3F896004}"/>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A559E6E5-E317-157B-9044-7A55E65654FF}"/>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4878C67E-27CD-320B-FF7E-C1C76E58BB35}"/>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55856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C1E04FB-6DF9-8235-0C3A-AB6E2C16701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92349F8-473E-4724-5D5B-255CBF21E10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4AD6606-33FC-9313-EC8D-031E94A803BE}"/>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1817E0BF-288C-3176-4822-78509B4F174B}"/>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585D9E1D-32BE-3A0D-D37E-411566AA71D7}"/>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41097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508996-033A-A36C-3490-D1A27185B2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0DC7CAA-4BC9-A5A0-87A9-EE384F159E7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B3282-ACEB-E070-94D4-125A2D27424D}"/>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3A286534-941A-C948-3F0E-C5F34DB9B8D7}"/>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83F432DD-46CD-91F1-AB23-A719C5A75842}"/>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60970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B87566-B85D-C233-E975-892752D659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F1257DC-A0FC-F92F-78AD-C02A3095D4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C6B34D2-0DA4-BCBE-2AD5-A6215C23B09C}"/>
              </a:ext>
            </a:extLst>
          </p:cNvPr>
          <p:cNvSpPr>
            <a:spLocks noGrp="1"/>
          </p:cNvSpPr>
          <p:nvPr>
            <p:ph type="dt" sz="half" idx="10"/>
          </p:nvPr>
        </p:nvSpPr>
        <p:spPr/>
        <p:txBody>
          <a:bodyPr/>
          <a:lstStyle/>
          <a:p>
            <a:fld id="{9796027F-7875-4030-9381-8BD8C4F21935}"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EB97A3EB-43A2-1336-A546-2E55B04455FB}"/>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8E4ECA3A-2E21-58D3-B6D9-BA62B7807FF6}"/>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56014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604709-DCD5-A6C6-35E3-27818D5FCB0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A84BC68-A497-493F-EA17-DB0970B49DD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2E5BB28-432D-5880-E88F-B0CE684E31D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18091F4-9186-ADD2-B94B-9E9F9F2D5D66}"/>
              </a:ext>
            </a:extLst>
          </p:cNvPr>
          <p:cNvSpPr>
            <a:spLocks noGrp="1"/>
          </p:cNvSpPr>
          <p:nvPr>
            <p:ph type="dt" sz="half" idx="10"/>
          </p:nvPr>
        </p:nvSpPr>
        <p:spPr/>
        <p:txBody>
          <a:bodyPr/>
          <a:lstStyle/>
          <a:p>
            <a:fld id="{9796027F-7875-4030-9381-8BD8C4F21935}" type="datetimeFigureOut">
              <a:rPr lang="en-US" smtClean="0"/>
              <a:t>6/7/2022</a:t>
            </a:fld>
            <a:endParaRPr lang="en-US" dirty="0"/>
          </a:p>
        </p:txBody>
      </p:sp>
      <p:sp>
        <p:nvSpPr>
          <p:cNvPr id="6" name="Marcador de pie de página 5">
            <a:extLst>
              <a:ext uri="{FF2B5EF4-FFF2-40B4-BE49-F238E27FC236}">
                <a16:creationId xmlns:a16="http://schemas.microsoft.com/office/drawing/2014/main" id="{B95D82CE-8A65-4F4E-F3A6-AAA604453FB8}"/>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74499731-DA8B-5C32-8380-31F93EC32106}"/>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6520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E080A2-3CEE-156C-80CA-E7490BE2C50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8E0060E-8F03-3C08-01EA-5100333EA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CC8DAF9-267F-00F3-8218-67A72B80B6F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ECD08E4-7123-6128-AFCE-C8671ACF87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15A57CE-6569-B071-FF25-369879211A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4B976A6B-9882-7F64-29A2-0FE3463EF500}"/>
              </a:ext>
            </a:extLst>
          </p:cNvPr>
          <p:cNvSpPr>
            <a:spLocks noGrp="1"/>
          </p:cNvSpPr>
          <p:nvPr>
            <p:ph type="dt" sz="half" idx="10"/>
          </p:nvPr>
        </p:nvSpPr>
        <p:spPr/>
        <p:txBody>
          <a:bodyPr/>
          <a:lstStyle/>
          <a:p>
            <a:fld id="{9796027F-7875-4030-9381-8BD8C4F21935}" type="datetimeFigureOut">
              <a:rPr lang="en-US" smtClean="0"/>
              <a:t>6/7/2022</a:t>
            </a:fld>
            <a:endParaRPr lang="en-US" dirty="0"/>
          </a:p>
        </p:txBody>
      </p:sp>
      <p:sp>
        <p:nvSpPr>
          <p:cNvPr id="8" name="Marcador de pie de página 7">
            <a:extLst>
              <a:ext uri="{FF2B5EF4-FFF2-40B4-BE49-F238E27FC236}">
                <a16:creationId xmlns:a16="http://schemas.microsoft.com/office/drawing/2014/main" id="{807BD937-8343-58A6-8238-3F79C5880D32}"/>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1175EDC4-310B-825D-9EB1-31CCB54D11B0}"/>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04974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26B28D-4FFF-AF1C-FC56-E8EAC1B624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E65DF78D-0FA6-FDE9-9020-834537C318BA}"/>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4" name="Marcador de pie de página 3">
            <a:extLst>
              <a:ext uri="{FF2B5EF4-FFF2-40B4-BE49-F238E27FC236}">
                <a16:creationId xmlns:a16="http://schemas.microsoft.com/office/drawing/2014/main" id="{82FCCEBA-09A8-9D6A-AB42-F8AFA6E1F8D7}"/>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80655F79-DBC8-41E4-3E7C-F2856992605F}"/>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0161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96064E4-B5FE-ADF6-9856-AC26EF5B516E}"/>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3" name="Marcador de pie de página 2">
            <a:extLst>
              <a:ext uri="{FF2B5EF4-FFF2-40B4-BE49-F238E27FC236}">
                <a16:creationId xmlns:a16="http://schemas.microsoft.com/office/drawing/2014/main" id="{EC8ABF20-5EAE-2C61-71F1-C3BD87086F61}"/>
              </a:ext>
            </a:extLst>
          </p:cNvPr>
          <p:cNvSpPr>
            <a:spLocks noGrp="1"/>
          </p:cNvSpPr>
          <p:nvPr>
            <p:ph type="ftr" sz="quarter" idx="11"/>
          </p:nvPr>
        </p:nvSpPr>
        <p:spPr/>
        <p:txBody>
          <a:bodyPr/>
          <a:lstStyle/>
          <a:p>
            <a:endParaRPr lang="en-US" dirty="0"/>
          </a:p>
        </p:txBody>
      </p:sp>
      <p:sp>
        <p:nvSpPr>
          <p:cNvPr id="4" name="Marcador de número de diapositiva 3">
            <a:extLst>
              <a:ext uri="{FF2B5EF4-FFF2-40B4-BE49-F238E27FC236}">
                <a16:creationId xmlns:a16="http://schemas.microsoft.com/office/drawing/2014/main" id="{492A9DDD-C406-8446-DFD0-F5411B690F14}"/>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398827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0F03DB-5910-0949-F67C-CD8AF87DAF2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AA38674-59D9-794E-9568-D9B31CBFA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859A85F-A24D-F066-6CDC-A4ED1AED9A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74DC721-8FD3-2231-96A9-1DF1E837DACA}"/>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6" name="Marcador de pie de página 5">
            <a:extLst>
              <a:ext uri="{FF2B5EF4-FFF2-40B4-BE49-F238E27FC236}">
                <a16:creationId xmlns:a16="http://schemas.microsoft.com/office/drawing/2014/main" id="{B238AFF7-B640-738C-2A75-B56453CEC044}"/>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6042BFF8-97CB-4074-34DB-6B30A086055C}"/>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03743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CA50CF-6402-76A0-8361-EB339DFC4E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97476EF-1E48-ACB3-4AFE-946F128A4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4BA27358-AB10-0791-9075-741477F59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C969E98-A525-DC49-F0C3-FF8339253C1B}"/>
              </a:ext>
            </a:extLst>
          </p:cNvPr>
          <p:cNvSpPr>
            <a:spLocks noGrp="1"/>
          </p:cNvSpPr>
          <p:nvPr>
            <p:ph type="dt" sz="half" idx="10"/>
          </p:nvPr>
        </p:nvSpPr>
        <p:spPr/>
        <p:txBody>
          <a:bodyPr/>
          <a:lstStyle/>
          <a:p>
            <a:fld id="{4509A250-FF31-4206-8172-F9D3106AACB1}" type="datetimeFigureOut">
              <a:rPr lang="en-US" smtClean="0"/>
              <a:t>6/7/2022</a:t>
            </a:fld>
            <a:endParaRPr lang="en-US" dirty="0"/>
          </a:p>
        </p:txBody>
      </p:sp>
      <p:sp>
        <p:nvSpPr>
          <p:cNvPr id="6" name="Marcador de pie de página 5">
            <a:extLst>
              <a:ext uri="{FF2B5EF4-FFF2-40B4-BE49-F238E27FC236}">
                <a16:creationId xmlns:a16="http://schemas.microsoft.com/office/drawing/2014/main" id="{E68F0A5F-E1F8-F4F8-3006-DC7F09B7354B}"/>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7BEC3CB7-93B4-989A-155C-01BA291A427F}"/>
              </a:ext>
            </a:extLst>
          </p:cNvPr>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9706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0A5670D-F05A-1750-B88B-87E6DE708A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5732099-0E4D-AF80-3718-9F8E31F68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712AFFF-4FE3-574C-0DA3-AAAAE60DDD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6/7/2022</a:t>
            </a:fld>
            <a:endParaRPr lang="en-US" dirty="0"/>
          </a:p>
        </p:txBody>
      </p:sp>
      <p:sp>
        <p:nvSpPr>
          <p:cNvPr id="5" name="Marcador de pie de página 4">
            <a:extLst>
              <a:ext uri="{FF2B5EF4-FFF2-40B4-BE49-F238E27FC236}">
                <a16:creationId xmlns:a16="http://schemas.microsoft.com/office/drawing/2014/main" id="{CC1DC9A2-60F0-ACDE-144D-B0C31E5A76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0C63A82B-BFC6-4DE4-4BDC-BC6BD6D61B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838203062"/>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padillaorozcosc.com.m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11">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771027" y="1616993"/>
            <a:ext cx="11155316" cy="3072393"/>
          </a:xfrm>
        </p:spPr>
        <p:txBody>
          <a:bodyPr>
            <a:normAutofit/>
          </a:bodyPr>
          <a:lstStyle/>
          <a:p>
            <a:pPr algn="just"/>
            <a:r>
              <a:rPr lang="es-MX" sz="5400" dirty="0"/>
              <a:t>LEY FEDERAL DE PROTECCIÓN DE DATOS PERSONALES EN POSESIÓN DE LOS PARTICULARES </a:t>
            </a:r>
            <a:endParaRPr lang="es-MX" sz="5600" dirty="0"/>
          </a:p>
        </p:txBody>
      </p:sp>
      <p:sp>
        <p:nvSpPr>
          <p:cNvPr id="39" name="Rectangle 13">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15">
            <a:extLst>
              <a:ext uri="{FF2B5EF4-FFF2-40B4-BE49-F238E27FC236}">
                <a16:creationId xmlns:a16="http://schemas.microsoft.com/office/drawing/2014/main" id="{0924561D-756D-410B-973A-E68C2552C2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7" name="Rectangle 64">
              <a:extLst>
                <a:ext uri="{FF2B5EF4-FFF2-40B4-BE49-F238E27FC236}">
                  <a16:creationId xmlns:a16="http://schemas.microsoft.com/office/drawing/2014/main" id="{77AF0971-0074-4E4E-9318-C1990C6FF2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0849707A-24B1-45E4-8493-5DC15C578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FD705-F03C-46B0-ABB9-3C24E0931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520B12C0-88D0-4F6F-9F29-38E4D1D610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DEDD5A45-3641-4FE7-8375-EECF2DC9D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89BF55CA-60FC-479D-A85E-48626FC13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5AFBE5BF-E87A-408F-BBBD-44C3D04C04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1C27CF92-D148-45C8-88B6-F450B63DF1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51CA2232-D147-480C-B1EE-665EE6ACC7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7E67D92D-1CA9-43CE-8150-DF504F2BF0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7B273169-B674-4C50-A14D-A943B9979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DF6183FA-653E-4533-9A0B-D249EC0B15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82EFE58-AAB0-4925-A176-6FF36BF87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3122AE75-4DBB-4E14-B0CA-DD1EAD89C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4ED7E672-90FC-4E8C-9C43-3AAE391C6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A5C0019E-5136-4C5E-A223-1E1717FD47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29705F60-CFE6-47C5-96E5-05E7731FC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090E047C-18BC-4180-8D10-9F18F517BA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A153194A-C8B1-46DB-9C6B-9847B06FAE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5C0235EA-4E98-43EA-9AAE-2BD893DEA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Imagen 3">
            <a:extLst>
              <a:ext uri="{FF2B5EF4-FFF2-40B4-BE49-F238E27FC236}">
                <a16:creationId xmlns:a16="http://schemas.microsoft.com/office/drawing/2014/main" id="{70A0BCDB-00A9-906E-C9A9-BC30D2EAE13E}"/>
              </a:ext>
            </a:extLst>
          </p:cNvPr>
          <p:cNvPicPr>
            <a:picLocks noChangeAspect="1"/>
          </p:cNvPicPr>
          <p:nvPr/>
        </p:nvPicPr>
        <p:blipFill>
          <a:blip r:embed="rId2"/>
          <a:stretch>
            <a:fillRect/>
          </a:stretch>
        </p:blipFill>
        <p:spPr>
          <a:xfrm>
            <a:off x="9650466" y="6174000"/>
            <a:ext cx="2541533" cy="684001"/>
          </a:xfrm>
          <a:prstGeom prst="rect">
            <a:avLst/>
          </a:prstGeom>
        </p:spPr>
      </p:pic>
      <p:sp>
        <p:nvSpPr>
          <p:cNvPr id="38" name="Rectangle 37">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650"/>
            <a:ext cx="606972" cy="362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Daxin Global - Arena International : Arena International">
            <a:extLst>
              <a:ext uri="{FF2B5EF4-FFF2-40B4-BE49-F238E27FC236}">
                <a16:creationId xmlns:a16="http://schemas.microsoft.com/office/drawing/2014/main" id="{763F0735-BE62-ED68-A515-5CF9D3734B6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80721" y="6176701"/>
            <a:ext cx="2164080" cy="618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89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486872" cy="2270664"/>
          </a:xfrm>
        </p:spPr>
        <p:txBody>
          <a:bodyPr>
            <a:normAutofit/>
          </a:bodyPr>
          <a:lstStyle/>
          <a:p>
            <a:pPr algn="ctr"/>
            <a:r>
              <a:rPr lang="es-MX" b="1" dirty="0">
                <a:latin typeface="Arial" panose="020B0604020202020204" pitchFamily="34" charset="0"/>
                <a:cs typeface="Arial" panose="020B0604020202020204" pitchFamily="34" charset="0"/>
              </a:rPr>
              <a:t>Los Principios de Protección de Datos Personales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1879600"/>
            <a:ext cx="10350062" cy="4686738"/>
          </a:xfrm>
        </p:spPr>
        <p:txBody>
          <a:bodyPr anchor="ctr">
            <a:noAutofit/>
          </a:bodyPr>
          <a:lstStyle/>
          <a:p>
            <a:pPr algn="just"/>
            <a:r>
              <a:rPr lang="es-MX" sz="2400" b="1" dirty="0">
                <a:latin typeface="Arial" panose="020B0604020202020204" pitchFamily="34" charset="0"/>
                <a:cs typeface="Arial" panose="020B0604020202020204" pitchFamily="34" charset="0"/>
              </a:rPr>
              <a:t>Información: el responsable deberá dar a conocer al titular la información relativa a la existencia y características del tratamiento a que son sometidos su datos, a través del aviso de privacidad.</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Calidad: Cuando los datos personales sean exactos, completos, pertinentes, correctos y actualizados  según se requiera para el cumplimiento de la finalidad para la cual son tratados.</a:t>
            </a:r>
          </a:p>
        </p:txBody>
      </p:sp>
      <p:pic>
        <p:nvPicPr>
          <p:cNvPr id="5" name="Picture 2" descr="Daxin Global - Arena International : Arena International">
            <a:extLst>
              <a:ext uri="{FF2B5EF4-FFF2-40B4-BE49-F238E27FC236}">
                <a16:creationId xmlns:a16="http://schemas.microsoft.com/office/drawing/2014/main" id="{33D6EBEE-38FE-93C7-F96A-87437E744D3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99200"/>
            <a:ext cx="1955802" cy="558800"/>
          </a:xfrm>
          <a:prstGeom prst="rect">
            <a:avLst/>
          </a:prstGeom>
          <a:noFill/>
          <a:extLst>
            <a:ext uri="{909E8E84-426E-40DD-AFC4-6F175D3DCCD1}">
              <a14:hiddenFill xmlns:a14="http://schemas.microsoft.com/office/drawing/2010/main">
                <a:solidFill>
                  <a:srgbClr val="FFFFFF"/>
                </a:solidFill>
              </a14:hiddenFill>
            </a:ext>
          </a:extLst>
        </p:spPr>
      </p:pic>
      <p:pic>
        <p:nvPicPr>
          <p:cNvPr id="31" name="Imagen 30">
            <a:extLst>
              <a:ext uri="{FF2B5EF4-FFF2-40B4-BE49-F238E27FC236}">
                <a16:creationId xmlns:a16="http://schemas.microsoft.com/office/drawing/2014/main" id="{7C3BCFBE-1B44-E0C6-AAD0-19B7FC2879BF}"/>
              </a:ext>
            </a:extLst>
          </p:cNvPr>
          <p:cNvPicPr>
            <a:picLocks noChangeAspect="1"/>
          </p:cNvPicPr>
          <p:nvPr/>
        </p:nvPicPr>
        <p:blipFill>
          <a:blip r:embed="rId3"/>
          <a:stretch>
            <a:fillRect/>
          </a:stretch>
        </p:blipFill>
        <p:spPr>
          <a:xfrm>
            <a:off x="10115672" y="6299198"/>
            <a:ext cx="2076329" cy="558801"/>
          </a:xfrm>
          <a:prstGeom prst="rect">
            <a:avLst/>
          </a:prstGeom>
        </p:spPr>
      </p:pic>
    </p:spTree>
    <p:extLst>
      <p:ext uri="{BB962C8B-B14F-4D97-AF65-F5344CB8AC3E}">
        <p14:creationId xmlns:p14="http://schemas.microsoft.com/office/powerpoint/2010/main" val="29397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456392" cy="2270664"/>
          </a:xfrm>
        </p:spPr>
        <p:txBody>
          <a:bodyPr>
            <a:normAutofit/>
          </a:bodyPr>
          <a:lstStyle/>
          <a:p>
            <a:pPr algn="ctr"/>
            <a:r>
              <a:rPr lang="es-MX" b="1" dirty="0">
                <a:latin typeface="Arial" panose="020B0604020202020204" pitchFamily="34" charset="0"/>
                <a:cs typeface="Arial" panose="020B0604020202020204" pitchFamily="34" charset="0"/>
              </a:rPr>
              <a:t>Los Principios de Protección de Datos Personales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2834640"/>
            <a:ext cx="10350062" cy="3731698"/>
          </a:xfrm>
        </p:spPr>
        <p:txBody>
          <a:bodyPr anchor="ctr">
            <a:noAutofit/>
          </a:bodyPr>
          <a:lstStyle/>
          <a:p>
            <a:pPr algn="just"/>
            <a:r>
              <a:rPr lang="es-MX" sz="2400" b="1" dirty="0">
                <a:latin typeface="Arial" panose="020B0604020202020204" pitchFamily="34" charset="0"/>
                <a:cs typeface="Arial" panose="020B0604020202020204" pitchFamily="34" charset="0"/>
              </a:rPr>
              <a:t>Finalidad: Los datos personales solo podrán ser tratados para el cumplimiento de la finalidad o finalidades establecidas en el aviso de privacidad.</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Lealtad: es la obligación de tratar los datos personales privilegiando la protección de los intereses del titular y la expectativa razonable de privacidad.</a:t>
            </a:r>
          </a:p>
          <a:p>
            <a:pPr marL="0" indent="0" algn="just">
              <a:buNone/>
            </a:pPr>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F4824199-E8C0-9C4E-47D5-C242F8846C5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36788"/>
            <a:ext cx="2174240" cy="621211"/>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69A5C98E-2744-D9F5-2BDD-273944F3014C}"/>
              </a:ext>
            </a:extLst>
          </p:cNvPr>
          <p:cNvPicPr>
            <a:picLocks noChangeAspect="1"/>
          </p:cNvPicPr>
          <p:nvPr/>
        </p:nvPicPr>
        <p:blipFill>
          <a:blip r:embed="rId3"/>
          <a:stretch>
            <a:fillRect/>
          </a:stretch>
        </p:blipFill>
        <p:spPr>
          <a:xfrm>
            <a:off x="9872191" y="6178073"/>
            <a:ext cx="2306320" cy="620698"/>
          </a:xfrm>
          <a:prstGeom prst="rect">
            <a:avLst/>
          </a:prstGeom>
        </p:spPr>
      </p:pic>
    </p:spTree>
    <p:extLst>
      <p:ext uri="{BB962C8B-B14F-4D97-AF65-F5344CB8AC3E}">
        <p14:creationId xmlns:p14="http://schemas.microsoft.com/office/powerpoint/2010/main" val="2199763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r>
              <a:rPr lang="es-MX" b="1" dirty="0">
                <a:latin typeface="Arial" panose="020B0604020202020204" pitchFamily="34" charset="0"/>
                <a:cs typeface="Arial" panose="020B0604020202020204" pitchFamily="34" charset="0"/>
              </a:rPr>
              <a:t>Los Principios de Protección de Datos Personales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2854960"/>
            <a:ext cx="10350062" cy="3711378"/>
          </a:xfrm>
        </p:spPr>
        <p:txBody>
          <a:bodyPr anchor="ctr">
            <a:noAutofit/>
          </a:bodyPr>
          <a:lstStyle/>
          <a:p>
            <a:pPr algn="just"/>
            <a:r>
              <a:rPr lang="es-MX" sz="2400" b="1" dirty="0">
                <a:latin typeface="Arial" panose="020B0604020202020204" pitchFamily="34" charset="0"/>
                <a:cs typeface="Arial" panose="020B0604020202020204" pitchFamily="34" charset="0"/>
              </a:rPr>
              <a:t>Proporcionalidad: Sólo podrán ser objeto de tratamiento los datos personales que resulten necesarios, adecuados y relevantes en relación con las finalidades para las que se hayan obtenido.</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Responsabilidad: es la obligación de velar y responder por el tratamiento de los datos personales que se encuentren bajo su custodia o posesión.</a:t>
            </a:r>
          </a:p>
          <a:p>
            <a:pPr marL="0" indent="0" algn="just">
              <a:buNone/>
            </a:pPr>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F4824199-E8C0-9C4E-47D5-C242F8846C5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65816"/>
            <a:ext cx="2072640" cy="592183"/>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69A5C98E-2744-D9F5-2BDD-273944F3014C}"/>
              </a:ext>
            </a:extLst>
          </p:cNvPr>
          <p:cNvPicPr>
            <a:picLocks noChangeAspect="1"/>
          </p:cNvPicPr>
          <p:nvPr/>
        </p:nvPicPr>
        <p:blipFill>
          <a:blip r:embed="rId3"/>
          <a:stretch>
            <a:fillRect/>
          </a:stretch>
        </p:blipFill>
        <p:spPr>
          <a:xfrm>
            <a:off x="10119360" y="6265554"/>
            <a:ext cx="2072640" cy="557808"/>
          </a:xfrm>
          <a:prstGeom prst="rect">
            <a:avLst/>
          </a:prstGeom>
        </p:spPr>
      </p:pic>
    </p:spTree>
    <p:extLst>
      <p:ext uri="{BB962C8B-B14F-4D97-AF65-F5344CB8AC3E}">
        <p14:creationId xmlns:p14="http://schemas.microsoft.com/office/powerpoint/2010/main" val="2254855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7" y="655591"/>
            <a:ext cx="10674253" cy="2315616"/>
          </a:xfrm>
        </p:spPr>
        <p:txBody>
          <a:bodyPr>
            <a:normAutofit/>
          </a:bodyPr>
          <a:lstStyle/>
          <a:p>
            <a:pPr algn="ctr"/>
            <a:br>
              <a:rPr lang="es-MX" b="1" dirty="0">
                <a:latin typeface="Arial" panose="020B0604020202020204" pitchFamily="34" charset="0"/>
                <a:cs typeface="Arial" panose="020B0604020202020204" pitchFamily="34" charset="0"/>
              </a:rPr>
            </a:br>
            <a:r>
              <a:rPr lang="es-MX" b="1" dirty="0">
                <a:latin typeface="Arial" panose="020B0604020202020204" pitchFamily="34" charset="0"/>
                <a:cs typeface="Arial" panose="020B0604020202020204" pitchFamily="34" charset="0"/>
              </a:rPr>
              <a:t>Aviso de Privacidad</a:t>
            </a:r>
          </a:p>
        </p:txBody>
      </p:sp>
      <p:sp>
        <p:nvSpPr>
          <p:cNvPr id="3" name="Marcador de contenido 2"/>
          <p:cNvSpPr>
            <a:spLocks noGrp="1"/>
          </p:cNvSpPr>
          <p:nvPr>
            <p:ph idx="1"/>
          </p:nvPr>
        </p:nvSpPr>
        <p:spPr>
          <a:xfrm>
            <a:off x="1166648" y="2194561"/>
            <a:ext cx="10674253" cy="4336046"/>
          </a:xfrm>
        </p:spPr>
        <p:txBody>
          <a:bodyPr anchor="ctr">
            <a:normAutofit/>
          </a:bodyPr>
          <a:lstStyle/>
          <a:p>
            <a:pPr algn="just"/>
            <a:r>
              <a:rPr lang="es-MX" sz="2400" b="1" dirty="0">
                <a:latin typeface="Arial" panose="020B0604020202020204" pitchFamily="34" charset="0"/>
                <a:cs typeface="Arial" panose="020B0604020202020204" pitchFamily="34" charset="0"/>
              </a:rPr>
              <a:t>Documento físico, electrónico o en cualquier otro formato generado por el responsable que es puesto a disposición del titular, previo al tratamiento de sus datos personales.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31609A98-628D-F83A-C075-471A8B424CF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6320972"/>
            <a:ext cx="1879600" cy="537028"/>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1BB63E90-9C1B-5FCA-AE65-D5C18F489F1C}"/>
              </a:ext>
            </a:extLst>
          </p:cNvPr>
          <p:cNvPicPr>
            <a:picLocks noChangeAspect="1"/>
          </p:cNvPicPr>
          <p:nvPr/>
        </p:nvPicPr>
        <p:blipFill>
          <a:blip r:embed="rId3"/>
          <a:stretch>
            <a:fillRect/>
          </a:stretch>
        </p:blipFill>
        <p:spPr>
          <a:xfrm>
            <a:off x="10196572" y="6320972"/>
            <a:ext cx="1995428" cy="537028"/>
          </a:xfrm>
          <a:prstGeom prst="rect">
            <a:avLst/>
          </a:prstGeom>
        </p:spPr>
      </p:pic>
    </p:spTree>
    <p:extLst>
      <p:ext uri="{BB962C8B-B14F-4D97-AF65-F5344CB8AC3E}">
        <p14:creationId xmlns:p14="http://schemas.microsoft.com/office/powerpoint/2010/main" val="62337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1"/>
            <a:ext cx="10446232" cy="1950720"/>
          </a:xfrm>
        </p:spPr>
        <p:txBody>
          <a:bodyPr>
            <a:normAutofit/>
          </a:bodyPr>
          <a:lstStyle/>
          <a:p>
            <a:pPr algn="ctr"/>
            <a:r>
              <a:rPr lang="es-MX" b="1" dirty="0">
                <a:latin typeface="Arial" panose="020B0604020202020204" pitchFamily="34" charset="0"/>
                <a:cs typeface="Arial" panose="020B0604020202020204" pitchFamily="34" charset="0"/>
              </a:rPr>
              <a:t>Sujetos regulados por la Ley</a:t>
            </a:r>
          </a:p>
        </p:txBody>
      </p:sp>
      <p:sp>
        <p:nvSpPr>
          <p:cNvPr id="3" name="Marcador de contenido 2"/>
          <p:cNvSpPr>
            <a:spLocks noGrp="1"/>
          </p:cNvSpPr>
          <p:nvPr>
            <p:ph idx="1"/>
          </p:nvPr>
        </p:nvSpPr>
        <p:spPr>
          <a:xfrm>
            <a:off x="1166649" y="1625600"/>
            <a:ext cx="10350062" cy="4940738"/>
          </a:xfrm>
        </p:spPr>
        <p:txBody>
          <a:bodyPr anchor="ctr">
            <a:noAutofit/>
          </a:bodyPr>
          <a:lstStyle/>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Artículo 2.- Son sujetos regulados por esta Ley, los particulares sean personas físicas o morales de carácter privado que lleven a cabo el tratamiento de datos personales, con excepción de: </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 Las sociedades de información crediticia en los supuestos de la Ley para Regular las Sociedades de Información Crediticia</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II. Las personas que lleven a cabo la recolección y almacenamiento de datos personales, que sea para uso exclusivamente personal, y sin fines de divulgación o utilización comercial.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5D200198-0740-250B-E256-AFDAE5D114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3952" y="6339840"/>
            <a:ext cx="1813561" cy="51816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83280902-0B52-D87F-803B-8C951B2552CD}"/>
              </a:ext>
            </a:extLst>
          </p:cNvPr>
          <p:cNvPicPr>
            <a:picLocks noChangeAspect="1"/>
          </p:cNvPicPr>
          <p:nvPr/>
        </p:nvPicPr>
        <p:blipFill>
          <a:blip r:embed="rId3"/>
          <a:stretch>
            <a:fillRect/>
          </a:stretch>
        </p:blipFill>
        <p:spPr>
          <a:xfrm>
            <a:off x="10378438" y="6282353"/>
            <a:ext cx="1813562" cy="488083"/>
          </a:xfrm>
          <a:prstGeom prst="rect">
            <a:avLst/>
          </a:prstGeom>
        </p:spPr>
      </p:pic>
    </p:spTree>
    <p:extLst>
      <p:ext uri="{BB962C8B-B14F-4D97-AF65-F5344CB8AC3E}">
        <p14:creationId xmlns:p14="http://schemas.microsoft.com/office/powerpoint/2010/main" val="1934083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r>
              <a:rPr lang="es-MX" sz="3100" b="1" dirty="0">
                <a:latin typeface="Arial" panose="020B0604020202020204" pitchFamily="34" charset="0"/>
                <a:cs typeface="Arial" panose="020B0604020202020204" pitchFamily="34" charset="0"/>
              </a:rPr>
              <a:t>Información de personas físicas con actividad comercial y datos de representación y contacto</a:t>
            </a:r>
            <a:br>
              <a:rPr lang="es-MX" sz="3100" b="1" dirty="0">
                <a:latin typeface="Arial" panose="020B0604020202020204" pitchFamily="34" charset="0"/>
                <a:cs typeface="Arial" panose="020B0604020202020204" pitchFamily="34" charset="0"/>
              </a:rPr>
            </a:br>
            <a:endParaRPr lang="es-MX" sz="31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1960880"/>
            <a:ext cx="10350062" cy="4605458"/>
          </a:xfrm>
        </p:spPr>
        <p:txBody>
          <a:bodyPr anchor="ctr">
            <a:noAutofit/>
          </a:bodyPr>
          <a:lstStyle/>
          <a:p>
            <a:pPr algn="just"/>
            <a:r>
              <a:rPr lang="es-MX" sz="2400" b="1" dirty="0">
                <a:latin typeface="Arial" panose="020B0604020202020204" pitchFamily="34" charset="0"/>
                <a:cs typeface="Arial" panose="020B0604020202020204" pitchFamily="34" charset="0"/>
              </a:rPr>
              <a:t>Artículo 5. Las disposiciones del presente Reglamento no serán aplicables a la información siguiente:</a:t>
            </a:r>
          </a:p>
          <a:p>
            <a:pPr marL="0" indent="0" algn="just">
              <a:buNone/>
            </a:pPr>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 La relativa a personas morales;</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II. Aquélla que refiera a personas físicas en su calidad de comerciantes y profesionistas, </a:t>
            </a:r>
          </a:p>
        </p:txBody>
      </p:sp>
      <p:pic>
        <p:nvPicPr>
          <p:cNvPr id="5" name="Picture 2" descr="Daxin Global - Arena International : Arena International">
            <a:extLst>
              <a:ext uri="{FF2B5EF4-FFF2-40B4-BE49-F238E27FC236}">
                <a16:creationId xmlns:a16="http://schemas.microsoft.com/office/drawing/2014/main" id="{F8204DA6-215B-CF3B-4ECA-F9F2AAA65F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8880"/>
            <a:ext cx="2026922" cy="57912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DDBA763D-45F7-DF74-5B5F-F47828FE3641}"/>
              </a:ext>
            </a:extLst>
          </p:cNvPr>
          <p:cNvPicPr>
            <a:picLocks noChangeAspect="1"/>
          </p:cNvPicPr>
          <p:nvPr/>
        </p:nvPicPr>
        <p:blipFill>
          <a:blip r:embed="rId3"/>
          <a:stretch>
            <a:fillRect/>
          </a:stretch>
        </p:blipFill>
        <p:spPr>
          <a:xfrm>
            <a:off x="10040170" y="6278878"/>
            <a:ext cx="2151832" cy="579121"/>
          </a:xfrm>
          <a:prstGeom prst="rect">
            <a:avLst/>
          </a:prstGeom>
        </p:spPr>
      </p:pic>
    </p:spTree>
    <p:extLst>
      <p:ext uri="{BB962C8B-B14F-4D97-AF65-F5344CB8AC3E}">
        <p14:creationId xmlns:p14="http://schemas.microsoft.com/office/powerpoint/2010/main" val="3685394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r>
              <a:rPr lang="es-MX" sz="3100" b="1" dirty="0">
                <a:latin typeface="Arial" panose="020B0604020202020204" pitchFamily="34" charset="0"/>
                <a:cs typeface="Arial" panose="020B0604020202020204" pitchFamily="34" charset="0"/>
              </a:rPr>
              <a:t>Información de personas físicas con actividad comercial y datos de representación y contacto</a:t>
            </a:r>
            <a:br>
              <a:rPr lang="es-MX" sz="3100" b="1" dirty="0">
                <a:latin typeface="Arial" panose="020B0604020202020204" pitchFamily="34" charset="0"/>
                <a:cs typeface="Arial" panose="020B0604020202020204" pitchFamily="34" charset="0"/>
              </a:rPr>
            </a:br>
            <a:endParaRPr lang="es-MX" sz="31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883921"/>
            <a:ext cx="10350062" cy="5682418"/>
          </a:xfrm>
        </p:spPr>
        <p:txBody>
          <a:bodyPr anchor="ctr">
            <a:noAutofit/>
          </a:bodyPr>
          <a:lstStyle/>
          <a:p>
            <a:pPr marL="0" indent="0" algn="just">
              <a:buNone/>
            </a:pPr>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III. La de personas físicas que presten sus servicios para alguna persona moral o persona física con actividades empresariales y/o prestación de servicios, consistente únicamente en su nombre y apellidos, las funciones o puestos desempeñados, así como algunos de los siguientes datos laborales: domicilio físico, dirección electrónica, teléfono y número de fax; siempre que esta información sea tratada para fines de representación del empleador o contratista.</a:t>
            </a:r>
          </a:p>
        </p:txBody>
      </p:sp>
      <p:pic>
        <p:nvPicPr>
          <p:cNvPr id="5" name="Picture 2" descr="Daxin Global - Arena International : Arena International">
            <a:extLst>
              <a:ext uri="{FF2B5EF4-FFF2-40B4-BE49-F238E27FC236}">
                <a16:creationId xmlns:a16="http://schemas.microsoft.com/office/drawing/2014/main" id="{F8204DA6-215B-CF3B-4ECA-F9F2AAA65F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6319520"/>
            <a:ext cx="2023257" cy="578073"/>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DDBA763D-45F7-DF74-5B5F-F47828FE3641}"/>
              </a:ext>
            </a:extLst>
          </p:cNvPr>
          <p:cNvPicPr>
            <a:picLocks noChangeAspect="1"/>
          </p:cNvPicPr>
          <p:nvPr/>
        </p:nvPicPr>
        <p:blipFill>
          <a:blip r:embed="rId3"/>
          <a:stretch>
            <a:fillRect/>
          </a:stretch>
        </p:blipFill>
        <p:spPr>
          <a:xfrm>
            <a:off x="10292080" y="6322406"/>
            <a:ext cx="1899922" cy="511325"/>
          </a:xfrm>
          <a:prstGeom prst="rect">
            <a:avLst/>
          </a:prstGeom>
        </p:spPr>
      </p:pic>
    </p:spTree>
    <p:extLst>
      <p:ext uri="{BB962C8B-B14F-4D97-AF65-F5344CB8AC3E}">
        <p14:creationId xmlns:p14="http://schemas.microsoft.com/office/powerpoint/2010/main" val="3374716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r>
              <a:rPr lang="es-MX" sz="4100" b="1" dirty="0">
                <a:latin typeface="Arial" panose="020B0604020202020204" pitchFamily="34" charset="0"/>
                <a:cs typeface="Arial" panose="020B0604020202020204" pitchFamily="34" charset="0"/>
              </a:rPr>
              <a:t>Tratamiento derivado de una relación jurídica</a:t>
            </a:r>
            <a:br>
              <a:rPr lang="es-MX" sz="4100" b="1" dirty="0">
                <a:latin typeface="Arial" panose="020B0604020202020204" pitchFamily="34" charset="0"/>
                <a:cs typeface="Arial" panose="020B0604020202020204" pitchFamily="34" charset="0"/>
              </a:rPr>
            </a:br>
            <a:endParaRPr lang="es-MX" sz="41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1442720"/>
            <a:ext cx="10350062" cy="5123618"/>
          </a:xfrm>
        </p:spPr>
        <p:txBody>
          <a:bodyPr anchor="ctr">
            <a:normAutofit/>
          </a:bodyPr>
          <a:lstStyle/>
          <a:p>
            <a:pPr algn="just"/>
            <a:r>
              <a:rPr lang="es-MX" sz="2400" b="1" dirty="0">
                <a:latin typeface="Arial" panose="020B0604020202020204" pitchFamily="34" charset="0"/>
                <a:cs typeface="Arial" panose="020B0604020202020204" pitchFamily="34" charset="0"/>
              </a:rPr>
              <a:t>Artículo 6. RLFPDPPP. Cuando el tratamiento tenga como propósito cumplir con una obligación derivada de una relación jurídica, no se considerará para uso exclusivamente personal.</a:t>
            </a:r>
          </a:p>
        </p:txBody>
      </p:sp>
      <p:pic>
        <p:nvPicPr>
          <p:cNvPr id="5" name="Picture 2" descr="Daxin Global - Arena International : Arena International">
            <a:extLst>
              <a:ext uri="{FF2B5EF4-FFF2-40B4-BE49-F238E27FC236}">
                <a16:creationId xmlns:a16="http://schemas.microsoft.com/office/drawing/2014/main" id="{3809DED5-FB89-AA83-7D1E-A61DF35D815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06456"/>
            <a:ext cx="1930400" cy="551543"/>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2407946E-705A-8252-8D33-04FC424CC0C2}"/>
              </a:ext>
            </a:extLst>
          </p:cNvPr>
          <p:cNvPicPr>
            <a:picLocks noChangeAspect="1"/>
          </p:cNvPicPr>
          <p:nvPr/>
        </p:nvPicPr>
        <p:blipFill>
          <a:blip r:embed="rId3"/>
          <a:stretch>
            <a:fillRect/>
          </a:stretch>
        </p:blipFill>
        <p:spPr>
          <a:xfrm>
            <a:off x="10261600" y="6303834"/>
            <a:ext cx="1930400" cy="519527"/>
          </a:xfrm>
          <a:prstGeom prst="rect">
            <a:avLst/>
          </a:prstGeom>
        </p:spPr>
      </p:pic>
    </p:spTree>
    <p:extLst>
      <p:ext uri="{BB962C8B-B14F-4D97-AF65-F5344CB8AC3E}">
        <p14:creationId xmlns:p14="http://schemas.microsoft.com/office/powerpoint/2010/main" val="3371631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88404" y="255760"/>
            <a:ext cx="10902556" cy="2270664"/>
          </a:xfrm>
        </p:spPr>
        <p:txBody>
          <a:bodyPr vert="horz" lIns="91440" tIns="45720" rIns="91440" bIns="45720" rtlCol="0" anchor="ctr">
            <a:normAutofit/>
          </a:bodyPr>
          <a:lstStyle/>
          <a:p>
            <a:pPr algn="ctr"/>
            <a:r>
              <a:rPr lang="es-MX" b="1" dirty="0">
                <a:latin typeface="Arial" panose="020B0604020202020204" pitchFamily="34" charset="0"/>
                <a:cs typeface="Arial" panose="020B0604020202020204" pitchFamily="34" charset="0"/>
              </a:rPr>
              <a:t>Derechos de los Titulares de Datos Personales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3078" name="Picture 6" descr="Daxin Global - Arena International : Arena International">
            <a:extLst>
              <a:ext uri="{FF2B5EF4-FFF2-40B4-BE49-F238E27FC236}">
                <a16:creationId xmlns:a16="http://schemas.microsoft.com/office/drawing/2014/main" id="{6B12A11B-764B-8186-E199-4764E6B02CF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33152"/>
            <a:ext cx="1808480" cy="516708"/>
          </a:xfrm>
          <a:prstGeom prst="rect">
            <a:avLst/>
          </a:prstGeom>
          <a:noFill/>
          <a:extLst>
            <a:ext uri="{909E8E84-426E-40DD-AFC4-6F175D3DCCD1}">
              <a14:hiddenFill xmlns:a14="http://schemas.microsoft.com/office/drawing/2010/main">
                <a:solidFill>
                  <a:srgbClr val="FFFFFF"/>
                </a:solidFill>
              </a14:hiddenFill>
            </a:ext>
          </a:extLst>
        </p:spPr>
      </p:pic>
      <p:sp>
        <p:nvSpPr>
          <p:cNvPr id="37" name="Rectángulo 36"/>
          <p:cNvSpPr/>
          <p:nvPr/>
        </p:nvSpPr>
        <p:spPr>
          <a:xfrm>
            <a:off x="2494839" y="2648858"/>
            <a:ext cx="4929351" cy="1205184"/>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b="1" dirty="0" err="1">
                <a:latin typeface="Arial" panose="020B0604020202020204" pitchFamily="34" charset="0"/>
                <a:cs typeface="Arial" panose="020B0604020202020204" pitchFamily="34" charset="0"/>
              </a:rPr>
              <a:t>Acceso</a:t>
            </a:r>
            <a:endParaRPr lang="en-US" sz="2400" b="1" dirty="0">
              <a:latin typeface="Arial" panose="020B0604020202020204" pitchFamily="34" charset="0"/>
              <a:cs typeface="Arial" panose="020B0604020202020204" pitchFamily="34" charset="0"/>
            </a:endParaRPr>
          </a:p>
        </p:txBody>
      </p:sp>
      <p:graphicFrame>
        <p:nvGraphicFramePr>
          <p:cNvPr id="38" name="Tabla 37"/>
          <p:cNvGraphicFramePr>
            <a:graphicFrameLocks noGrp="1"/>
          </p:cNvGraphicFramePr>
          <p:nvPr>
            <p:extLst>
              <p:ext uri="{D42A27DB-BD31-4B8C-83A1-F6EECF244321}">
                <p14:modId xmlns:p14="http://schemas.microsoft.com/office/powerpoint/2010/main" val="3437851458"/>
              </p:ext>
            </p:extLst>
          </p:nvPr>
        </p:nvGraphicFramePr>
        <p:xfrm>
          <a:off x="5514110" y="2559845"/>
          <a:ext cx="5976850" cy="1383211"/>
        </p:xfrm>
        <a:graphic>
          <a:graphicData uri="http://schemas.openxmlformats.org/drawingml/2006/table">
            <a:tbl>
              <a:tblPr firstRow="1" bandRow="1">
                <a:noFill/>
                <a:tableStyleId>{5C22544A-7EE6-4342-B048-85BDC9FD1C3A}</a:tableStyleId>
              </a:tblPr>
              <a:tblGrid>
                <a:gridCol w="5976850">
                  <a:extLst>
                    <a:ext uri="{9D8B030D-6E8A-4147-A177-3AD203B41FA5}">
                      <a16:colId xmlns:a16="http://schemas.microsoft.com/office/drawing/2014/main" val="20000"/>
                    </a:ext>
                  </a:extLst>
                </a:gridCol>
              </a:tblGrid>
              <a:tr h="1383211">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2400" b="1" cap="none" spc="30" dirty="0">
                          <a:solidFill>
                            <a:schemeClr val="tx1"/>
                          </a:solidFill>
                          <a:latin typeface="Arial" panose="020B0604020202020204" pitchFamily="34" charset="0"/>
                          <a:cs typeface="Arial" panose="020B0604020202020204" pitchFamily="34" charset="0"/>
                        </a:rPr>
                        <a:t>Te permite acceder a tus datos personales en posesión de particulares o negocios. </a:t>
                      </a:r>
                    </a:p>
                  </a:txBody>
                  <a:tcPr marL="0" marR="13453" marT="80218" marB="80218" anchor="ctr">
                    <a:lnL w="12700" cmpd="sng">
                      <a:noFill/>
                    </a:lnL>
                    <a:lnR w="12700" cmpd="sng">
                      <a:noFill/>
                    </a:lnR>
                    <a:lnT w="19050" cap="flat" cmpd="sng" algn="ctr">
                      <a:solidFill>
                        <a:schemeClr val="accent1"/>
                      </a:solidFill>
                      <a:prstDash val="solid"/>
                    </a:lnT>
                    <a:lnB w="38100" cmpd="sng">
                      <a:noFill/>
                    </a:lnB>
                    <a:noFill/>
                  </a:tcPr>
                </a:tc>
                <a:extLst>
                  <a:ext uri="{0D108BD9-81ED-4DB2-BD59-A6C34878D82A}">
                    <a16:rowId xmlns:a16="http://schemas.microsoft.com/office/drawing/2014/main" val="10000"/>
                  </a:ext>
                </a:extLst>
              </a:tr>
            </a:tbl>
          </a:graphicData>
        </a:graphic>
      </p:graphicFrame>
      <p:pic>
        <p:nvPicPr>
          <p:cNvPr id="31" name="Imagen 30">
            <a:extLst>
              <a:ext uri="{FF2B5EF4-FFF2-40B4-BE49-F238E27FC236}">
                <a16:creationId xmlns:a16="http://schemas.microsoft.com/office/drawing/2014/main" id="{0C1DDB98-C186-9FE9-70AE-BC671E408855}"/>
              </a:ext>
            </a:extLst>
          </p:cNvPr>
          <p:cNvPicPr>
            <a:picLocks noChangeAspect="1"/>
          </p:cNvPicPr>
          <p:nvPr/>
        </p:nvPicPr>
        <p:blipFill>
          <a:blip r:embed="rId3"/>
          <a:stretch>
            <a:fillRect/>
          </a:stretch>
        </p:blipFill>
        <p:spPr>
          <a:xfrm>
            <a:off x="10272072" y="6330212"/>
            <a:ext cx="1919929" cy="516709"/>
          </a:xfrm>
          <a:prstGeom prst="rect">
            <a:avLst/>
          </a:prstGeom>
        </p:spPr>
      </p:pic>
      <p:sp>
        <p:nvSpPr>
          <p:cNvPr id="12" name="Rectángulo 11">
            <a:extLst>
              <a:ext uri="{FF2B5EF4-FFF2-40B4-BE49-F238E27FC236}">
                <a16:creationId xmlns:a16="http://schemas.microsoft.com/office/drawing/2014/main" id="{5E4BCB42-9CBE-37A3-463A-F911454EF6E2}"/>
              </a:ext>
            </a:extLst>
          </p:cNvPr>
          <p:cNvSpPr/>
          <p:nvPr/>
        </p:nvSpPr>
        <p:spPr>
          <a:xfrm>
            <a:off x="2494838" y="4750085"/>
            <a:ext cx="4929351" cy="1205184"/>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b="1" dirty="0" err="1">
                <a:latin typeface="Arial" panose="020B0604020202020204" pitchFamily="34" charset="0"/>
                <a:cs typeface="Arial" panose="020B0604020202020204" pitchFamily="34" charset="0"/>
              </a:rPr>
              <a:t>Rectificación</a:t>
            </a:r>
            <a:endParaRPr lang="en-US" sz="2400" b="1" dirty="0">
              <a:latin typeface="Arial" panose="020B0604020202020204" pitchFamily="34" charset="0"/>
              <a:cs typeface="Arial" panose="020B0604020202020204" pitchFamily="34" charset="0"/>
            </a:endParaRPr>
          </a:p>
        </p:txBody>
      </p:sp>
      <p:graphicFrame>
        <p:nvGraphicFramePr>
          <p:cNvPr id="13" name="Tabla 12">
            <a:extLst>
              <a:ext uri="{FF2B5EF4-FFF2-40B4-BE49-F238E27FC236}">
                <a16:creationId xmlns:a16="http://schemas.microsoft.com/office/drawing/2014/main" id="{C7BBD5D4-5018-448D-4E92-A9194C162E94}"/>
              </a:ext>
            </a:extLst>
          </p:cNvPr>
          <p:cNvGraphicFramePr>
            <a:graphicFrameLocks noGrp="1"/>
          </p:cNvGraphicFramePr>
          <p:nvPr>
            <p:extLst>
              <p:ext uri="{D42A27DB-BD31-4B8C-83A1-F6EECF244321}">
                <p14:modId xmlns:p14="http://schemas.microsoft.com/office/powerpoint/2010/main" val="610666401"/>
              </p:ext>
            </p:extLst>
          </p:nvPr>
        </p:nvGraphicFramePr>
        <p:xfrm>
          <a:off x="5425877" y="4750085"/>
          <a:ext cx="5976850" cy="1383211"/>
        </p:xfrm>
        <a:graphic>
          <a:graphicData uri="http://schemas.openxmlformats.org/drawingml/2006/table">
            <a:tbl>
              <a:tblPr firstRow="1" bandRow="1">
                <a:noFill/>
                <a:tableStyleId>{5C22544A-7EE6-4342-B048-85BDC9FD1C3A}</a:tableStyleId>
              </a:tblPr>
              <a:tblGrid>
                <a:gridCol w="5976850">
                  <a:extLst>
                    <a:ext uri="{9D8B030D-6E8A-4147-A177-3AD203B41FA5}">
                      <a16:colId xmlns:a16="http://schemas.microsoft.com/office/drawing/2014/main" val="20000"/>
                    </a:ext>
                  </a:extLst>
                </a:gridCol>
              </a:tblGrid>
              <a:tr h="1383211">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2400" b="1" cap="none" spc="30" dirty="0">
                          <a:solidFill>
                            <a:schemeClr val="tx1"/>
                          </a:solidFill>
                          <a:latin typeface="Arial" panose="020B0604020202020204" pitchFamily="34" charset="0"/>
                          <a:cs typeface="Arial" panose="020B0604020202020204" pitchFamily="34" charset="0"/>
                        </a:rPr>
                        <a:t>Te garantizar o rectificar tus datos personales, cuando sean inexactos o completos</a:t>
                      </a:r>
                    </a:p>
                  </a:txBody>
                  <a:tcPr marL="0" marR="13453" marT="80218" marB="80218" anchor="ctr">
                    <a:lnL w="12700" cmpd="sng">
                      <a:noFill/>
                    </a:lnL>
                    <a:lnR w="12700" cmpd="sng">
                      <a:noFill/>
                    </a:lnR>
                    <a:lnT w="19050" cap="flat" cmpd="sng" algn="ctr">
                      <a:solidFill>
                        <a:schemeClr val="accent1"/>
                      </a:solidFill>
                      <a:prstDash val="solid"/>
                    </a:lnT>
                    <a:lnB w="38100" cmpd="sng">
                      <a:noFill/>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6107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88404" y="255760"/>
            <a:ext cx="11024476" cy="2270664"/>
          </a:xfrm>
        </p:spPr>
        <p:txBody>
          <a:bodyPr vert="horz" lIns="91440" tIns="45720" rIns="91440" bIns="45720" rtlCol="0" anchor="ctr">
            <a:normAutofit/>
          </a:bodyPr>
          <a:lstStyle/>
          <a:p>
            <a:pPr algn="ctr"/>
            <a:r>
              <a:rPr lang="es-MX" b="1" dirty="0">
                <a:latin typeface="Arial" panose="020B0604020202020204" pitchFamily="34" charset="0"/>
                <a:cs typeface="Arial" panose="020B0604020202020204" pitchFamily="34" charset="0"/>
              </a:rPr>
              <a:t>Derechos de los Titulares de Datos Personales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pic>
        <p:nvPicPr>
          <p:cNvPr id="3078" name="Picture 6" descr="Daxin Global - Arena International : Arena International">
            <a:extLst>
              <a:ext uri="{FF2B5EF4-FFF2-40B4-BE49-F238E27FC236}">
                <a16:creationId xmlns:a16="http://schemas.microsoft.com/office/drawing/2014/main" id="{6B12A11B-764B-8186-E199-4764E6B02CF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68720"/>
            <a:ext cx="2062482" cy="589280"/>
          </a:xfrm>
          <a:prstGeom prst="rect">
            <a:avLst/>
          </a:prstGeom>
          <a:noFill/>
          <a:extLst>
            <a:ext uri="{909E8E84-426E-40DD-AFC4-6F175D3DCCD1}">
              <a14:hiddenFill xmlns:a14="http://schemas.microsoft.com/office/drawing/2010/main">
                <a:solidFill>
                  <a:srgbClr val="FFFFFF"/>
                </a:solidFill>
              </a14:hiddenFill>
            </a:ext>
          </a:extLst>
        </p:spPr>
      </p:pic>
      <p:sp>
        <p:nvSpPr>
          <p:cNvPr id="37" name="Rectángulo 36"/>
          <p:cNvSpPr/>
          <p:nvPr/>
        </p:nvSpPr>
        <p:spPr>
          <a:xfrm>
            <a:off x="2444039" y="2514887"/>
            <a:ext cx="4929351" cy="1205184"/>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s-MX" sz="2400" b="1" dirty="0">
                <a:latin typeface="Arial" panose="020B0604020202020204" pitchFamily="34" charset="0"/>
                <a:cs typeface="Arial" panose="020B0604020202020204" pitchFamily="34" charset="0"/>
              </a:rPr>
              <a:t>Cancelación</a:t>
            </a:r>
          </a:p>
        </p:txBody>
      </p:sp>
      <p:graphicFrame>
        <p:nvGraphicFramePr>
          <p:cNvPr id="38" name="Tabla 37"/>
          <p:cNvGraphicFramePr>
            <a:graphicFrameLocks noGrp="1"/>
          </p:cNvGraphicFramePr>
          <p:nvPr>
            <p:extLst>
              <p:ext uri="{D42A27DB-BD31-4B8C-83A1-F6EECF244321}">
                <p14:modId xmlns:p14="http://schemas.microsoft.com/office/powerpoint/2010/main" val="227560128"/>
              </p:ext>
            </p:extLst>
          </p:nvPr>
        </p:nvGraphicFramePr>
        <p:xfrm>
          <a:off x="5463310" y="2611602"/>
          <a:ext cx="5976850" cy="1623476"/>
        </p:xfrm>
        <a:graphic>
          <a:graphicData uri="http://schemas.openxmlformats.org/drawingml/2006/table">
            <a:tbl>
              <a:tblPr firstRow="1" bandRow="1">
                <a:noFill/>
                <a:tableStyleId>{5C22544A-7EE6-4342-B048-85BDC9FD1C3A}</a:tableStyleId>
              </a:tblPr>
              <a:tblGrid>
                <a:gridCol w="5976850">
                  <a:extLst>
                    <a:ext uri="{9D8B030D-6E8A-4147-A177-3AD203B41FA5}">
                      <a16:colId xmlns:a16="http://schemas.microsoft.com/office/drawing/2014/main" val="20000"/>
                    </a:ext>
                  </a:extLst>
                </a:gridCol>
              </a:tblGrid>
              <a:tr h="1383211">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2400" b="1" cap="none" spc="30" dirty="0">
                          <a:solidFill>
                            <a:schemeClr val="tx1"/>
                          </a:solidFill>
                          <a:latin typeface="Arial" panose="020B0604020202020204" pitchFamily="34" charset="0"/>
                          <a:cs typeface="Arial" panose="020B0604020202020204" pitchFamily="34" charset="0"/>
                        </a:rPr>
                        <a:t>Te posibilita cancelar el uso de tus datos personales proporcionados a particulares o negocios, cuando ya no son necesarios.</a:t>
                      </a:r>
                    </a:p>
                  </a:txBody>
                  <a:tcPr marL="0" marR="13453" marT="80218" marB="80218" anchor="ctr">
                    <a:lnL w="12700" cmpd="sng">
                      <a:noFill/>
                    </a:lnL>
                    <a:lnR w="12700" cmpd="sng">
                      <a:noFill/>
                    </a:lnR>
                    <a:lnT w="19050" cap="flat" cmpd="sng" algn="ctr">
                      <a:solidFill>
                        <a:schemeClr val="accent1"/>
                      </a:solidFill>
                      <a:prstDash val="solid"/>
                    </a:lnT>
                    <a:lnB w="38100" cmpd="sng">
                      <a:noFill/>
                    </a:lnB>
                    <a:noFill/>
                  </a:tcPr>
                </a:tc>
                <a:extLst>
                  <a:ext uri="{0D108BD9-81ED-4DB2-BD59-A6C34878D82A}">
                    <a16:rowId xmlns:a16="http://schemas.microsoft.com/office/drawing/2014/main" val="10000"/>
                  </a:ext>
                </a:extLst>
              </a:tr>
            </a:tbl>
          </a:graphicData>
        </a:graphic>
      </p:graphicFrame>
      <p:pic>
        <p:nvPicPr>
          <p:cNvPr id="31" name="Imagen 30">
            <a:extLst>
              <a:ext uri="{FF2B5EF4-FFF2-40B4-BE49-F238E27FC236}">
                <a16:creationId xmlns:a16="http://schemas.microsoft.com/office/drawing/2014/main" id="{0C1DDB98-C186-9FE9-70AE-BC671E408855}"/>
              </a:ext>
            </a:extLst>
          </p:cNvPr>
          <p:cNvPicPr>
            <a:picLocks noChangeAspect="1"/>
          </p:cNvPicPr>
          <p:nvPr/>
        </p:nvPicPr>
        <p:blipFill>
          <a:blip r:embed="rId3"/>
          <a:stretch>
            <a:fillRect/>
          </a:stretch>
        </p:blipFill>
        <p:spPr>
          <a:xfrm>
            <a:off x="10002416" y="6268718"/>
            <a:ext cx="2189583" cy="589281"/>
          </a:xfrm>
          <a:prstGeom prst="rect">
            <a:avLst/>
          </a:prstGeom>
        </p:spPr>
      </p:pic>
      <p:sp>
        <p:nvSpPr>
          <p:cNvPr id="12" name="Rectángulo 11">
            <a:extLst>
              <a:ext uri="{FF2B5EF4-FFF2-40B4-BE49-F238E27FC236}">
                <a16:creationId xmlns:a16="http://schemas.microsoft.com/office/drawing/2014/main" id="{5E4BCB42-9CBE-37A3-463A-F911454EF6E2}"/>
              </a:ext>
            </a:extLst>
          </p:cNvPr>
          <p:cNvSpPr/>
          <p:nvPr/>
        </p:nvSpPr>
        <p:spPr>
          <a:xfrm>
            <a:off x="2444039" y="4928112"/>
            <a:ext cx="4929351" cy="1205184"/>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s-MX" sz="2400" b="1" dirty="0">
                <a:latin typeface="Arial" panose="020B0604020202020204" pitchFamily="34" charset="0"/>
                <a:cs typeface="Arial" panose="020B0604020202020204" pitchFamily="34" charset="0"/>
              </a:rPr>
              <a:t>Oposición</a:t>
            </a:r>
            <a:r>
              <a:rPr lang="en-US" sz="2400" b="1" dirty="0">
                <a:latin typeface="Arial" panose="020B0604020202020204" pitchFamily="34" charset="0"/>
                <a:cs typeface="Arial" panose="020B0604020202020204" pitchFamily="34" charset="0"/>
              </a:rPr>
              <a:t> </a:t>
            </a:r>
          </a:p>
        </p:txBody>
      </p:sp>
      <p:graphicFrame>
        <p:nvGraphicFramePr>
          <p:cNvPr id="13" name="Tabla 12">
            <a:extLst>
              <a:ext uri="{FF2B5EF4-FFF2-40B4-BE49-F238E27FC236}">
                <a16:creationId xmlns:a16="http://schemas.microsoft.com/office/drawing/2014/main" id="{C7BBD5D4-5018-448D-4E92-A9194C162E94}"/>
              </a:ext>
            </a:extLst>
          </p:cNvPr>
          <p:cNvGraphicFramePr>
            <a:graphicFrameLocks noGrp="1"/>
          </p:cNvGraphicFramePr>
          <p:nvPr>
            <p:extLst>
              <p:ext uri="{D42A27DB-BD31-4B8C-83A1-F6EECF244321}">
                <p14:modId xmlns:p14="http://schemas.microsoft.com/office/powerpoint/2010/main" val="2371460898"/>
              </p:ext>
            </p:extLst>
          </p:nvPr>
        </p:nvGraphicFramePr>
        <p:xfrm>
          <a:off x="5463310" y="4678965"/>
          <a:ext cx="5976850" cy="1383211"/>
        </p:xfrm>
        <a:graphic>
          <a:graphicData uri="http://schemas.openxmlformats.org/drawingml/2006/table">
            <a:tbl>
              <a:tblPr firstRow="1" bandRow="1">
                <a:noFill/>
                <a:tableStyleId>{5C22544A-7EE6-4342-B048-85BDC9FD1C3A}</a:tableStyleId>
              </a:tblPr>
              <a:tblGrid>
                <a:gridCol w="5976850">
                  <a:extLst>
                    <a:ext uri="{9D8B030D-6E8A-4147-A177-3AD203B41FA5}">
                      <a16:colId xmlns:a16="http://schemas.microsoft.com/office/drawing/2014/main" val="20000"/>
                    </a:ext>
                  </a:extLst>
                </a:gridCol>
              </a:tblGrid>
              <a:tr h="1383211">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2400" b="1" cap="none" spc="30" dirty="0">
                          <a:solidFill>
                            <a:schemeClr val="tx1"/>
                          </a:solidFill>
                          <a:latin typeface="Arial" panose="020B0604020202020204" pitchFamily="34" charset="0"/>
                          <a:cs typeface="Arial" panose="020B0604020202020204" pitchFamily="34" charset="0"/>
                        </a:rPr>
                        <a:t>Te autoriza a oponerte a que negocios o particulares usen datos personales para fines no autorizados por ti.</a:t>
                      </a:r>
                    </a:p>
                  </a:txBody>
                  <a:tcPr marL="0" marR="13453" marT="80218" marB="80218" anchor="ctr">
                    <a:lnL w="12700" cmpd="sng">
                      <a:noFill/>
                    </a:lnL>
                    <a:lnR w="12700" cmpd="sng">
                      <a:noFill/>
                    </a:lnR>
                    <a:lnT w="19050" cap="flat" cmpd="sng" algn="ctr">
                      <a:solidFill>
                        <a:schemeClr val="accent1"/>
                      </a:solidFill>
                      <a:prstDash val="solid"/>
                    </a:lnT>
                    <a:lnB w="38100" cmpd="sng">
                      <a:noFill/>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8217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425912" cy="2270664"/>
          </a:xfrm>
        </p:spPr>
        <p:txBody>
          <a:bodyPr>
            <a:normAutofit/>
          </a:bodyPr>
          <a:lstStyle/>
          <a:p>
            <a:pPr algn="ctr"/>
            <a:br>
              <a:rPr lang="es-MX" b="1" dirty="0"/>
            </a:br>
            <a:r>
              <a:rPr lang="es-MX" b="1" dirty="0">
                <a:latin typeface="Arial" panose="020B0604020202020204" pitchFamily="34" charset="0"/>
                <a:cs typeface="Arial" panose="020B0604020202020204" pitchFamily="34" charset="0"/>
              </a:rPr>
              <a:t>¿Qué es la privacidad?</a:t>
            </a:r>
          </a:p>
        </p:txBody>
      </p:sp>
      <p:sp>
        <p:nvSpPr>
          <p:cNvPr id="3" name="Marcador de contenido 2"/>
          <p:cNvSpPr>
            <a:spLocks noGrp="1"/>
          </p:cNvSpPr>
          <p:nvPr>
            <p:ph idx="1"/>
          </p:nvPr>
        </p:nvSpPr>
        <p:spPr>
          <a:xfrm>
            <a:off x="1204573" y="1584960"/>
            <a:ext cx="10350062" cy="4971218"/>
          </a:xfrm>
        </p:spPr>
        <p:txBody>
          <a:bodyPr anchor="ctr">
            <a:normAutofit/>
          </a:bodyPr>
          <a:lstStyle/>
          <a:p>
            <a:pPr algn="just"/>
            <a:r>
              <a:rPr lang="es-MX" sz="2400" b="1" dirty="0">
                <a:latin typeface="Arial" panose="020B0604020202020204" pitchFamily="34" charset="0"/>
                <a:cs typeface="Arial" panose="020B0604020202020204" pitchFamily="34" charset="0"/>
              </a:rPr>
              <a:t>Ámbito de la vida privada que se tiene derecho a proteger de cualquier intromisión.</a:t>
            </a:r>
          </a:p>
          <a:p>
            <a:pPr marL="0" indent="0">
              <a:buNone/>
            </a:pPr>
            <a:endParaRPr lang="es-MX" sz="2100" dirty="0"/>
          </a:p>
        </p:txBody>
      </p:sp>
      <p:pic>
        <p:nvPicPr>
          <p:cNvPr id="5" name="Picture 2" descr="Daxin Global - Arena International : Arena International">
            <a:extLst>
              <a:ext uri="{FF2B5EF4-FFF2-40B4-BE49-F238E27FC236}">
                <a16:creationId xmlns:a16="http://schemas.microsoft.com/office/drawing/2014/main" id="{E879CF09-A2A5-CD0B-30D5-0DD7C9CF909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6259176"/>
            <a:ext cx="2095884" cy="598824"/>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FF2624FB-CA99-9AC6-AAF5-963F40DA6A3B}"/>
              </a:ext>
            </a:extLst>
          </p:cNvPr>
          <p:cNvPicPr>
            <a:picLocks noChangeAspect="1"/>
          </p:cNvPicPr>
          <p:nvPr/>
        </p:nvPicPr>
        <p:blipFill>
          <a:blip r:embed="rId3"/>
          <a:stretch>
            <a:fillRect/>
          </a:stretch>
        </p:blipFill>
        <p:spPr>
          <a:xfrm>
            <a:off x="9966960" y="6259176"/>
            <a:ext cx="2225040" cy="598823"/>
          </a:xfrm>
          <a:prstGeom prst="rect">
            <a:avLst/>
          </a:prstGeom>
        </p:spPr>
      </p:pic>
    </p:spTree>
    <p:extLst>
      <p:ext uri="{BB962C8B-B14F-4D97-AF65-F5344CB8AC3E}">
        <p14:creationId xmlns:p14="http://schemas.microsoft.com/office/powerpoint/2010/main" val="934802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75289" y="1"/>
            <a:ext cx="10841422" cy="2265680"/>
          </a:xfrm>
        </p:spPr>
        <p:txBody>
          <a:bodyPr>
            <a:normAutofit/>
          </a:bodyPr>
          <a:lstStyle/>
          <a:p>
            <a:pPr algn="ctr"/>
            <a:r>
              <a:rPr lang="es-MX" b="1" dirty="0">
                <a:latin typeface="Arial" panose="020B0604020202020204" pitchFamily="34" charset="0"/>
                <a:cs typeface="Arial" panose="020B0604020202020204" pitchFamily="34" charset="0"/>
              </a:rPr>
              <a:t>La respuesta a la solicitud  </a:t>
            </a:r>
          </a:p>
        </p:txBody>
      </p:sp>
      <p:sp>
        <p:nvSpPr>
          <p:cNvPr id="3" name="Marcador de contenido 2"/>
          <p:cNvSpPr>
            <a:spLocks noGrp="1"/>
          </p:cNvSpPr>
          <p:nvPr>
            <p:ph idx="1"/>
          </p:nvPr>
        </p:nvSpPr>
        <p:spPr>
          <a:xfrm>
            <a:off x="1166649" y="1137920"/>
            <a:ext cx="10350062" cy="5428418"/>
          </a:xfrm>
        </p:spPr>
        <p:txBody>
          <a:bodyPr anchor="ctr">
            <a:noAutofit/>
          </a:bodyPr>
          <a:lstStyle/>
          <a:p>
            <a:pPr algn="just"/>
            <a:r>
              <a:rPr lang="es-MX" sz="2400" b="1" dirty="0">
                <a:latin typeface="Arial" panose="020B0604020202020204" pitchFamily="34" charset="0"/>
                <a:cs typeface="Arial" panose="020B0604020202020204" pitchFamily="34" charset="0"/>
              </a:rPr>
              <a:t>La entrega de los datos personales será gratuita, debiendo cubrir el titular únicamente los gastos justificados de envío o con el costo de reproducción en copias u otros formatos. </a:t>
            </a:r>
          </a:p>
          <a:p>
            <a:pPr marL="0" indent="0" algn="just">
              <a:buNone/>
            </a:pPr>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Dicho derecho se ejercerá por el titular en forma gratuita, previa acreditación de su identidad ante el responsable. No obstante, si la misma persona reitera su solicitud en un periodo menor a doce meses, los costos no serán mayores a tres días de UMAS, a menos que existan modificaciones sustanciales al aviso de privacidad que motiven nuevas consultas. </a:t>
            </a:r>
          </a:p>
        </p:txBody>
      </p:sp>
      <p:pic>
        <p:nvPicPr>
          <p:cNvPr id="5" name="Picture 2" descr="Daxin Global - Arena International : Arena International">
            <a:extLst>
              <a:ext uri="{FF2B5EF4-FFF2-40B4-BE49-F238E27FC236}">
                <a16:creationId xmlns:a16="http://schemas.microsoft.com/office/drawing/2014/main" id="{B314645E-3640-FC7C-F52A-BB743F87E23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8880"/>
            <a:ext cx="2026921" cy="57912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80A754FB-B593-5BB6-CFFF-0FE8CDB25D39}"/>
              </a:ext>
            </a:extLst>
          </p:cNvPr>
          <p:cNvPicPr>
            <a:picLocks noChangeAspect="1"/>
          </p:cNvPicPr>
          <p:nvPr/>
        </p:nvPicPr>
        <p:blipFill>
          <a:blip r:embed="rId3"/>
          <a:stretch>
            <a:fillRect/>
          </a:stretch>
        </p:blipFill>
        <p:spPr>
          <a:xfrm>
            <a:off x="10281920" y="6343942"/>
            <a:ext cx="1910080" cy="514058"/>
          </a:xfrm>
          <a:prstGeom prst="rect">
            <a:avLst/>
          </a:prstGeom>
        </p:spPr>
      </p:pic>
    </p:spTree>
    <p:extLst>
      <p:ext uri="{BB962C8B-B14F-4D97-AF65-F5344CB8AC3E}">
        <p14:creationId xmlns:p14="http://schemas.microsoft.com/office/powerpoint/2010/main" val="347539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75207" y="-71120"/>
            <a:ext cx="10441503" cy="2651760"/>
          </a:xfrm>
        </p:spPr>
        <p:txBody>
          <a:bodyPr>
            <a:normAutofit/>
          </a:bodyPr>
          <a:lstStyle/>
          <a:p>
            <a:pPr algn="ctr"/>
            <a:r>
              <a:rPr lang="es-MX" b="1" dirty="0">
                <a:latin typeface="Arial" panose="020B0604020202020204" pitchFamily="34" charset="0"/>
                <a:cs typeface="Arial" panose="020B0604020202020204" pitchFamily="34" charset="0"/>
              </a:rPr>
              <a:t>Términos para cumplir con los derechos ARCO</a:t>
            </a:r>
          </a:p>
        </p:txBody>
      </p:sp>
      <p:sp>
        <p:nvSpPr>
          <p:cNvPr id="3" name="Marcador de contenido 2"/>
          <p:cNvSpPr>
            <a:spLocks noGrp="1"/>
          </p:cNvSpPr>
          <p:nvPr>
            <p:ph idx="1"/>
          </p:nvPr>
        </p:nvSpPr>
        <p:spPr>
          <a:xfrm>
            <a:off x="1166649" y="1798319"/>
            <a:ext cx="10350062" cy="4768019"/>
          </a:xfrm>
        </p:spPr>
        <p:txBody>
          <a:bodyPr anchor="ctr">
            <a:noAutofit/>
          </a:bodyPr>
          <a:lstStyle/>
          <a:p>
            <a:pPr algn="just"/>
            <a:r>
              <a:rPr lang="es-MX" sz="2400" b="1" dirty="0">
                <a:latin typeface="Arial" panose="020B0604020202020204" pitchFamily="34" charset="0"/>
                <a:cs typeface="Arial" panose="020B0604020202020204" pitchFamily="34" charset="0"/>
              </a:rPr>
              <a:t>El responsable comunicará al titular, en un plazo máximo de </a:t>
            </a:r>
            <a:r>
              <a:rPr lang="es-MX" sz="2400" b="1" u="sng" dirty="0">
                <a:latin typeface="Arial" panose="020B0604020202020204" pitchFamily="34" charset="0"/>
                <a:cs typeface="Arial" panose="020B0604020202020204" pitchFamily="34" charset="0"/>
              </a:rPr>
              <a:t>veinte días</a:t>
            </a:r>
            <a:r>
              <a:rPr lang="es-MX" sz="2400" b="1" dirty="0">
                <a:latin typeface="Arial" panose="020B0604020202020204" pitchFamily="34" charset="0"/>
                <a:cs typeface="Arial" panose="020B0604020202020204" pitchFamily="34" charset="0"/>
              </a:rPr>
              <a:t>, contados desde la fecha en que se recibió la solicitud de  derechos ARCO, la determinación adoptada, a efecto de que, si resulta procedente, se haga efectiva la misma dentro de los quince días siguientes a la fecha en que se comunica la respuesta. Tratándose de solicitudes de acceso a datos personales, procederá la entrega previa acreditación de la identidad del solicitante o representante legal, según corresponda.</a:t>
            </a:r>
          </a:p>
        </p:txBody>
      </p:sp>
      <p:pic>
        <p:nvPicPr>
          <p:cNvPr id="5" name="Picture 2" descr="Daxin Global - Arena International : Arena International">
            <a:extLst>
              <a:ext uri="{FF2B5EF4-FFF2-40B4-BE49-F238E27FC236}">
                <a16:creationId xmlns:a16="http://schemas.microsoft.com/office/drawing/2014/main" id="{8760807A-42F2-E9FE-F008-C76BC3745C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29680"/>
            <a:ext cx="1849121" cy="52832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5321AD9D-9C16-FE7D-BD65-8B3D711E46A5}"/>
              </a:ext>
            </a:extLst>
          </p:cNvPr>
          <p:cNvPicPr>
            <a:picLocks noChangeAspect="1"/>
          </p:cNvPicPr>
          <p:nvPr/>
        </p:nvPicPr>
        <p:blipFill>
          <a:blip r:embed="rId3"/>
          <a:stretch>
            <a:fillRect/>
          </a:stretch>
        </p:blipFill>
        <p:spPr>
          <a:xfrm>
            <a:off x="10017760" y="6272848"/>
            <a:ext cx="2174240" cy="585152"/>
          </a:xfrm>
          <a:prstGeom prst="rect">
            <a:avLst/>
          </a:prstGeom>
        </p:spPr>
      </p:pic>
    </p:spTree>
    <p:extLst>
      <p:ext uri="{BB962C8B-B14F-4D97-AF65-F5344CB8AC3E}">
        <p14:creationId xmlns:p14="http://schemas.microsoft.com/office/powerpoint/2010/main" val="3922223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75207" y="221468"/>
            <a:ext cx="10441503" cy="2270664"/>
          </a:xfrm>
        </p:spPr>
        <p:txBody>
          <a:bodyPr>
            <a:normAutofit/>
          </a:bodyPr>
          <a:lstStyle/>
          <a:p>
            <a:pPr algn="ctr"/>
            <a:r>
              <a:rPr lang="es-MX" b="1" dirty="0">
                <a:latin typeface="Arial" panose="020B0604020202020204" pitchFamily="34" charset="0"/>
                <a:cs typeface="Arial" panose="020B0604020202020204" pitchFamily="34" charset="0"/>
              </a:rPr>
              <a:t>Términos para cumplir con los derechos ARCO</a:t>
            </a:r>
          </a:p>
        </p:txBody>
      </p:sp>
      <p:sp>
        <p:nvSpPr>
          <p:cNvPr id="3" name="Marcador de contenido 2"/>
          <p:cNvSpPr>
            <a:spLocks noGrp="1"/>
          </p:cNvSpPr>
          <p:nvPr>
            <p:ph idx="1"/>
          </p:nvPr>
        </p:nvSpPr>
        <p:spPr>
          <a:xfrm>
            <a:off x="1166649" y="2541383"/>
            <a:ext cx="10350062" cy="4024955"/>
          </a:xfrm>
        </p:spPr>
        <p:txBody>
          <a:bodyPr anchor="ctr">
            <a:noAutofit/>
          </a:bodyPr>
          <a:lstStyle/>
          <a:p>
            <a:pPr algn="just"/>
            <a:r>
              <a:rPr lang="es-MX" sz="2400" b="1" dirty="0">
                <a:latin typeface="Arial" panose="020B0604020202020204" pitchFamily="34" charset="0"/>
                <a:cs typeface="Arial" panose="020B0604020202020204" pitchFamily="34" charset="0"/>
              </a:rPr>
              <a:t>Los plazos antes referidos podrán ser ampliados una sola vez por un periodo igual, siempre y cuando así lo justifiquen las circunstancias del caso. </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La obligación de acceso a la información se dará por cumplida cuando se pongan a disposición del titular los datos personales; o bien, mediante la expedición de copias simples, documentos electrónicos o cualquier otro medio que determine el responsable en el aviso de privacidad.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8760807A-42F2-E9FE-F008-C76BC3745C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60160"/>
            <a:ext cx="1742441" cy="49784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5321AD9D-9C16-FE7D-BD65-8B3D711E46A5}"/>
              </a:ext>
            </a:extLst>
          </p:cNvPr>
          <p:cNvPicPr>
            <a:picLocks noChangeAspect="1"/>
          </p:cNvPicPr>
          <p:nvPr/>
        </p:nvPicPr>
        <p:blipFill>
          <a:blip r:embed="rId3"/>
          <a:stretch>
            <a:fillRect/>
          </a:stretch>
        </p:blipFill>
        <p:spPr>
          <a:xfrm>
            <a:off x="10210102" y="6360160"/>
            <a:ext cx="1849817" cy="497840"/>
          </a:xfrm>
          <a:prstGeom prst="rect">
            <a:avLst/>
          </a:prstGeom>
        </p:spPr>
      </p:pic>
    </p:spTree>
    <p:extLst>
      <p:ext uri="{BB962C8B-B14F-4D97-AF65-F5344CB8AC3E}">
        <p14:creationId xmlns:p14="http://schemas.microsoft.com/office/powerpoint/2010/main" val="919158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75207" y="221468"/>
            <a:ext cx="10441503" cy="2270664"/>
          </a:xfrm>
        </p:spPr>
        <p:txBody>
          <a:bodyPr>
            <a:normAutofit/>
          </a:bodyPr>
          <a:lstStyle/>
          <a:p>
            <a:pPr algn="ctr"/>
            <a:r>
              <a:rPr lang="es-MX" b="1" dirty="0">
                <a:latin typeface="Arial" panose="020B0604020202020204" pitchFamily="34" charset="0"/>
                <a:cs typeface="Arial" panose="020B0604020202020204" pitchFamily="34" charset="0"/>
              </a:rPr>
              <a:t>Términos para cumplir con los derechos ARCO</a:t>
            </a:r>
          </a:p>
        </p:txBody>
      </p:sp>
      <p:sp>
        <p:nvSpPr>
          <p:cNvPr id="3" name="Marcador de contenido 2"/>
          <p:cNvSpPr>
            <a:spLocks noGrp="1"/>
          </p:cNvSpPr>
          <p:nvPr>
            <p:ph idx="1"/>
          </p:nvPr>
        </p:nvSpPr>
        <p:spPr>
          <a:xfrm>
            <a:off x="1166649" y="2541383"/>
            <a:ext cx="10350062" cy="4024955"/>
          </a:xfrm>
        </p:spPr>
        <p:txBody>
          <a:bodyPr anchor="ctr">
            <a:noAutofit/>
          </a:bodyPr>
          <a:lstStyle/>
          <a:p>
            <a:pPr algn="just"/>
            <a:r>
              <a:rPr lang="es-MX" sz="2400" b="1" dirty="0">
                <a:latin typeface="Arial" panose="020B0604020202020204" pitchFamily="34" charset="0"/>
                <a:cs typeface="Arial" panose="020B0604020202020204" pitchFamily="34" charset="0"/>
              </a:rPr>
              <a:t>En el caso de que el titular solicite el acceso a los datos a una persona que presume es el responsable y ésta resulta no serlo, bastará con que así se le indique al titular por cualquiera de los medios a que se refiere el párrafo anterior, para tener por cumplida la solicitud.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8760807A-42F2-E9FE-F008-C76BC3745C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19520"/>
            <a:ext cx="1884681" cy="538480"/>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5321AD9D-9C16-FE7D-BD65-8B3D711E46A5}"/>
              </a:ext>
            </a:extLst>
          </p:cNvPr>
          <p:cNvPicPr>
            <a:picLocks noChangeAspect="1"/>
          </p:cNvPicPr>
          <p:nvPr/>
        </p:nvPicPr>
        <p:blipFill>
          <a:blip r:embed="rId3"/>
          <a:stretch>
            <a:fillRect/>
          </a:stretch>
        </p:blipFill>
        <p:spPr>
          <a:xfrm>
            <a:off x="10191176" y="6319520"/>
            <a:ext cx="2000823" cy="538480"/>
          </a:xfrm>
          <a:prstGeom prst="rect">
            <a:avLst/>
          </a:prstGeom>
        </p:spPr>
      </p:pic>
    </p:spTree>
    <p:extLst>
      <p:ext uri="{BB962C8B-B14F-4D97-AF65-F5344CB8AC3E}">
        <p14:creationId xmlns:p14="http://schemas.microsoft.com/office/powerpoint/2010/main" val="901071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1433353"/>
          </a:xfrm>
        </p:spPr>
        <p:txBody>
          <a:bodyPr>
            <a:normAutofit/>
          </a:bodyPr>
          <a:lstStyle/>
          <a:p>
            <a:pPr algn="ctr"/>
            <a:br>
              <a:rPr lang="es-MX" dirty="0"/>
            </a:br>
            <a:r>
              <a:rPr lang="es-MX" b="1" dirty="0">
                <a:latin typeface="Arial" panose="020B0604020202020204" pitchFamily="34" charset="0"/>
                <a:cs typeface="Arial" panose="020B0604020202020204" pitchFamily="34" charset="0"/>
              </a:rPr>
              <a:t>Transitorios </a:t>
            </a:r>
          </a:p>
        </p:txBody>
      </p:sp>
      <p:sp>
        <p:nvSpPr>
          <p:cNvPr id="3" name="Marcador de contenido 2"/>
          <p:cNvSpPr>
            <a:spLocks noGrp="1"/>
          </p:cNvSpPr>
          <p:nvPr>
            <p:ph idx="1"/>
          </p:nvPr>
        </p:nvSpPr>
        <p:spPr>
          <a:xfrm>
            <a:off x="1166649" y="1818640"/>
            <a:ext cx="10350062" cy="4747698"/>
          </a:xfrm>
        </p:spPr>
        <p:txBody>
          <a:bodyPr anchor="ctr">
            <a:normAutofit/>
          </a:bodyPr>
          <a:lstStyle/>
          <a:p>
            <a:pPr algn="just"/>
            <a:r>
              <a:rPr lang="es-MX" sz="2400" b="1" dirty="0">
                <a:latin typeface="Arial" panose="020B0604020202020204" pitchFamily="34" charset="0"/>
                <a:cs typeface="Arial" panose="020B0604020202020204" pitchFamily="34" charset="0"/>
              </a:rPr>
              <a:t>TERCERO.- Los responsables designarán a la persona o departamento de datos personales a que se refiere el artículo 30 de la Ley y expedirán sus avisos de privacidad a los titulares de datos personales de conformidad a lo dispuesto por los artículos 16 y 17 a más tardar un año después de la entrada en vigor de la presente Ley. </a:t>
            </a:r>
          </a:p>
        </p:txBody>
      </p:sp>
      <p:pic>
        <p:nvPicPr>
          <p:cNvPr id="5" name="Picture 2" descr="Daxin Global - Arena International : Arena International">
            <a:extLst>
              <a:ext uri="{FF2B5EF4-FFF2-40B4-BE49-F238E27FC236}">
                <a16:creationId xmlns:a16="http://schemas.microsoft.com/office/drawing/2014/main" id="{83A766C7-4DD1-4CFC-22C7-341A9817DC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32582"/>
            <a:ext cx="1838960" cy="525417"/>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1F481214-2E20-8B69-55A9-55F0407BAE20}"/>
              </a:ext>
            </a:extLst>
          </p:cNvPr>
          <p:cNvPicPr>
            <a:picLocks noChangeAspect="1"/>
          </p:cNvPicPr>
          <p:nvPr/>
        </p:nvPicPr>
        <p:blipFill>
          <a:blip r:embed="rId3"/>
          <a:stretch>
            <a:fillRect/>
          </a:stretch>
        </p:blipFill>
        <p:spPr>
          <a:xfrm>
            <a:off x="10228928" y="6329680"/>
            <a:ext cx="1963071" cy="528320"/>
          </a:xfrm>
          <a:prstGeom prst="rect">
            <a:avLst/>
          </a:prstGeom>
        </p:spPr>
      </p:pic>
    </p:spTree>
    <p:extLst>
      <p:ext uri="{BB962C8B-B14F-4D97-AF65-F5344CB8AC3E}">
        <p14:creationId xmlns:p14="http://schemas.microsoft.com/office/powerpoint/2010/main" val="341609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19760" y="679927"/>
            <a:ext cx="11300690" cy="2270664"/>
          </a:xfrm>
        </p:spPr>
        <p:txBody>
          <a:bodyPr vert="horz" lIns="91440" tIns="45720" rIns="91440" bIns="45720" rtlCol="0" anchor="ctr">
            <a:normAutofit/>
          </a:bodyPr>
          <a:lstStyle/>
          <a:p>
            <a:pPr algn="ctr"/>
            <a:r>
              <a:rPr lang="en-US" b="1" dirty="0">
                <a:latin typeface="Arial" panose="020B0604020202020204" pitchFamily="34" charset="0"/>
                <a:cs typeface="Arial" panose="020B0604020202020204" pitchFamily="34" charset="0"/>
              </a:rPr>
              <a:t>De las </a:t>
            </a:r>
            <a:r>
              <a:rPr lang="es-MX" b="1" dirty="0">
                <a:latin typeface="Arial" panose="020B0604020202020204" pitchFamily="34" charset="0"/>
                <a:cs typeface="Arial" panose="020B0604020202020204" pitchFamily="34" charset="0"/>
              </a:rPr>
              <a:t>Infracciones</a:t>
            </a:r>
            <a:r>
              <a:rPr lang="en-US" b="1" dirty="0">
                <a:latin typeface="Arial" panose="020B0604020202020204" pitchFamily="34" charset="0"/>
                <a:cs typeface="Arial" panose="020B0604020202020204" pitchFamily="34" charset="0"/>
              </a:rPr>
              <a:t> y </a:t>
            </a:r>
            <a:r>
              <a:rPr lang="es-MX" b="1" dirty="0">
                <a:latin typeface="Arial" panose="020B0604020202020204" pitchFamily="34" charset="0"/>
                <a:cs typeface="Arial" panose="020B0604020202020204" pitchFamily="34" charset="0"/>
              </a:rPr>
              <a:t>Sanciones</a:t>
            </a:r>
            <a:br>
              <a:rPr lang="en-US" dirty="0"/>
            </a:br>
            <a:endParaRPr lang="en-US" dirty="0"/>
          </a:p>
        </p:txBody>
      </p:sp>
      <p:pic>
        <p:nvPicPr>
          <p:cNvPr id="3078" name="Picture 6" descr="Daxin Global - Arena International : Arena International">
            <a:extLst>
              <a:ext uri="{FF2B5EF4-FFF2-40B4-BE49-F238E27FC236}">
                <a16:creationId xmlns:a16="http://schemas.microsoft.com/office/drawing/2014/main" id="{6B12A11B-764B-8186-E199-4764E6B02CF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28080"/>
            <a:ext cx="2204720" cy="629920"/>
          </a:xfrm>
          <a:prstGeom prst="rect">
            <a:avLst/>
          </a:prstGeom>
          <a:noFill/>
          <a:extLst>
            <a:ext uri="{909E8E84-426E-40DD-AFC4-6F175D3DCCD1}">
              <a14:hiddenFill xmlns:a14="http://schemas.microsoft.com/office/drawing/2010/main">
                <a:solidFill>
                  <a:srgbClr val="FFFFFF"/>
                </a:solidFill>
              </a14:hiddenFill>
            </a:ext>
          </a:extLst>
        </p:spPr>
      </p:pic>
      <p:sp>
        <p:nvSpPr>
          <p:cNvPr id="37" name="Rectángulo 36"/>
          <p:cNvSpPr/>
          <p:nvPr/>
        </p:nvSpPr>
        <p:spPr>
          <a:xfrm>
            <a:off x="861849" y="2950591"/>
            <a:ext cx="4929351" cy="304334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400" b="1" dirty="0" err="1">
                <a:latin typeface="Arial" panose="020B0604020202020204" pitchFamily="34" charset="0"/>
                <a:cs typeface="Arial" panose="020B0604020202020204" pitchFamily="34" charset="0"/>
              </a:rPr>
              <a:t>Apercibimiento</a:t>
            </a:r>
            <a:endParaRPr lang="en-US" sz="2400" b="1" dirty="0">
              <a:latin typeface="Arial" panose="020B0604020202020204" pitchFamily="34" charset="0"/>
              <a:cs typeface="Arial" panose="020B0604020202020204" pitchFamily="34" charset="0"/>
            </a:endParaRPr>
          </a:p>
        </p:txBody>
      </p:sp>
      <p:graphicFrame>
        <p:nvGraphicFramePr>
          <p:cNvPr id="38" name="Tabla 37"/>
          <p:cNvGraphicFramePr>
            <a:graphicFrameLocks noGrp="1"/>
          </p:cNvGraphicFramePr>
          <p:nvPr>
            <p:extLst>
              <p:ext uri="{D42A27DB-BD31-4B8C-83A1-F6EECF244321}">
                <p14:modId xmlns:p14="http://schemas.microsoft.com/office/powerpoint/2010/main" val="2136808313"/>
              </p:ext>
            </p:extLst>
          </p:nvPr>
        </p:nvGraphicFramePr>
        <p:xfrm>
          <a:off x="4511040" y="3364276"/>
          <a:ext cx="7409410" cy="2366807"/>
        </p:xfrm>
        <a:graphic>
          <a:graphicData uri="http://schemas.openxmlformats.org/drawingml/2006/table">
            <a:tbl>
              <a:tblPr firstRow="1" bandRow="1">
                <a:noFill/>
                <a:tableStyleId>{5C22544A-7EE6-4342-B048-85BDC9FD1C3A}</a:tableStyleId>
              </a:tblPr>
              <a:tblGrid>
                <a:gridCol w="7409410">
                  <a:extLst>
                    <a:ext uri="{9D8B030D-6E8A-4147-A177-3AD203B41FA5}">
                      <a16:colId xmlns:a16="http://schemas.microsoft.com/office/drawing/2014/main" val="20000"/>
                    </a:ext>
                  </a:extLst>
                </a:gridCol>
              </a:tblGrid>
              <a:tr h="2366807">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2400" b="1" cap="none" spc="30" dirty="0">
                          <a:solidFill>
                            <a:schemeClr val="tx1"/>
                          </a:solidFill>
                          <a:latin typeface="Arial" panose="020B0604020202020204" pitchFamily="34" charset="0"/>
                          <a:cs typeface="Arial" panose="020B0604020202020204" pitchFamily="34" charset="0"/>
                        </a:rPr>
                        <a:t>No cumplir con la solicitud del titular para el acceso, rectificación, cancelación u oposición al tratamiento de sus datos personales, sin razón fundada, en los términos de Ley.</a:t>
                      </a:r>
                    </a:p>
                  </a:txBody>
                  <a:tcPr marL="0" marR="13453" marT="80218" marB="80218" anchor="ctr">
                    <a:lnL w="12700" cmpd="sng">
                      <a:noFill/>
                    </a:lnL>
                    <a:lnR w="12700" cmpd="sng">
                      <a:noFill/>
                    </a:lnR>
                    <a:lnT w="19050" cap="flat" cmpd="sng" algn="ctr">
                      <a:solidFill>
                        <a:schemeClr val="accent1"/>
                      </a:solidFill>
                      <a:prstDash val="solid"/>
                    </a:lnT>
                    <a:lnB w="38100" cmpd="sng">
                      <a:noFill/>
                    </a:lnB>
                    <a:noFill/>
                  </a:tcPr>
                </a:tc>
                <a:extLst>
                  <a:ext uri="{0D108BD9-81ED-4DB2-BD59-A6C34878D82A}">
                    <a16:rowId xmlns:a16="http://schemas.microsoft.com/office/drawing/2014/main" val="10000"/>
                  </a:ext>
                </a:extLst>
              </a:tr>
            </a:tbl>
          </a:graphicData>
        </a:graphic>
      </p:graphicFrame>
      <p:pic>
        <p:nvPicPr>
          <p:cNvPr id="31" name="Imagen 30">
            <a:extLst>
              <a:ext uri="{FF2B5EF4-FFF2-40B4-BE49-F238E27FC236}">
                <a16:creationId xmlns:a16="http://schemas.microsoft.com/office/drawing/2014/main" id="{0C1DDB98-C186-9FE9-70AE-BC671E408855}"/>
              </a:ext>
            </a:extLst>
          </p:cNvPr>
          <p:cNvPicPr>
            <a:picLocks noChangeAspect="1"/>
          </p:cNvPicPr>
          <p:nvPr/>
        </p:nvPicPr>
        <p:blipFill>
          <a:blip r:embed="rId3"/>
          <a:stretch>
            <a:fillRect/>
          </a:stretch>
        </p:blipFill>
        <p:spPr>
          <a:xfrm>
            <a:off x="9578331" y="6161160"/>
            <a:ext cx="2589239" cy="696840"/>
          </a:xfrm>
          <a:prstGeom prst="rect">
            <a:avLst/>
          </a:prstGeom>
        </p:spPr>
      </p:pic>
    </p:spTree>
    <p:extLst>
      <p:ext uri="{BB962C8B-B14F-4D97-AF65-F5344CB8AC3E}">
        <p14:creationId xmlns:p14="http://schemas.microsoft.com/office/powerpoint/2010/main" val="3680114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497032" cy="2270664"/>
          </a:xfrm>
        </p:spPr>
        <p:txBody>
          <a:bodyPr>
            <a:normAutofit/>
          </a:bodyPr>
          <a:lstStyle/>
          <a:p>
            <a:r>
              <a:rPr lang="es-MX" sz="3700" b="1" dirty="0">
                <a:latin typeface="Arial" panose="020B0604020202020204" pitchFamily="34" charset="0"/>
                <a:cs typeface="Arial" panose="020B0604020202020204" pitchFamily="34" charset="0"/>
              </a:rPr>
              <a:t>Multa de 100 a 160,000 días UMAS  ($9,622.00 a $15,395,200.00 valor 2022)</a:t>
            </a:r>
          </a:p>
        </p:txBody>
      </p:sp>
      <p:sp>
        <p:nvSpPr>
          <p:cNvPr id="3" name="Marcador de contenido 2"/>
          <p:cNvSpPr>
            <a:spLocks noGrp="1"/>
          </p:cNvSpPr>
          <p:nvPr>
            <p:ph idx="1"/>
          </p:nvPr>
        </p:nvSpPr>
        <p:spPr>
          <a:xfrm>
            <a:off x="1166649" y="3540334"/>
            <a:ext cx="10350062" cy="3026004"/>
          </a:xfrm>
        </p:spPr>
        <p:txBody>
          <a:bodyPr anchor="ctr">
            <a:normAutofit/>
          </a:bodyPr>
          <a:lstStyle/>
          <a:p>
            <a:pPr algn="just" fontAlgn="t"/>
            <a:r>
              <a:rPr lang="es-MX" sz="2400" b="1" dirty="0">
                <a:latin typeface="Arial" panose="020B0604020202020204" pitchFamily="34" charset="0"/>
                <a:cs typeface="Arial" panose="020B0604020202020204" pitchFamily="34" charset="0"/>
              </a:rPr>
              <a:t>Actuar con negligencia o dolo en la tramitación y respuesta de solicitudes de acceso, rectificación, cancelación u oposición de datos personales.</a:t>
            </a:r>
          </a:p>
          <a:p>
            <a:pPr marL="0" indent="0" algn="just" fontAlgn="t">
              <a:buNone/>
            </a:pPr>
            <a:endParaRPr lang="es-MX" sz="2400" dirty="0">
              <a:latin typeface="Arial" panose="020B0604020202020204" pitchFamily="34" charset="0"/>
              <a:cs typeface="Arial" panose="020B0604020202020204" pitchFamily="34" charset="0"/>
            </a:endParaRPr>
          </a:p>
          <a:p>
            <a:pPr algn="just" fontAlgn="t"/>
            <a:r>
              <a:rPr lang="es-MX" sz="2400" b="1" dirty="0">
                <a:latin typeface="Arial" panose="020B0604020202020204" pitchFamily="34" charset="0"/>
                <a:cs typeface="Arial" panose="020B0604020202020204" pitchFamily="34" charset="0"/>
              </a:rPr>
              <a:t>Declarar dolosamente la inexistencia de datos personales, cuando exista total o parcialmente en las bases de datos del responsable.</a:t>
            </a:r>
          </a:p>
          <a:p>
            <a:pPr marL="0" indent="0" fontAlgn="t">
              <a:buNone/>
            </a:pPr>
            <a:endParaRPr lang="es-MX" sz="2400" dirty="0">
              <a:latin typeface="Arial" panose="020B0604020202020204" pitchFamily="34" charset="0"/>
              <a:cs typeface="Arial" panose="020B0604020202020204" pitchFamily="34" charset="0"/>
            </a:endParaRPr>
          </a:p>
          <a:p>
            <a:endParaRPr lang="es-MX" sz="2100" dirty="0"/>
          </a:p>
        </p:txBody>
      </p:sp>
      <p:pic>
        <p:nvPicPr>
          <p:cNvPr id="4098" name="Picture 2" descr="Daxin Global - Arena International : Arena International">
            <a:extLst>
              <a:ext uri="{FF2B5EF4-FFF2-40B4-BE49-F238E27FC236}">
                <a16:creationId xmlns:a16="http://schemas.microsoft.com/office/drawing/2014/main" id="{3F468895-7512-37F0-5F1F-139282B00F4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6286137"/>
            <a:ext cx="2001520" cy="571863"/>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75967089-D0B0-B006-187E-06D24915B1E5}"/>
              </a:ext>
            </a:extLst>
          </p:cNvPr>
          <p:cNvPicPr>
            <a:picLocks noChangeAspect="1"/>
          </p:cNvPicPr>
          <p:nvPr/>
        </p:nvPicPr>
        <p:blipFill>
          <a:blip r:embed="rId4"/>
          <a:stretch>
            <a:fillRect/>
          </a:stretch>
        </p:blipFill>
        <p:spPr>
          <a:xfrm>
            <a:off x="9849526" y="6207760"/>
            <a:ext cx="2246489" cy="604596"/>
          </a:xfrm>
          <a:prstGeom prst="rect">
            <a:avLst/>
          </a:prstGeom>
        </p:spPr>
      </p:pic>
    </p:spTree>
    <p:extLst>
      <p:ext uri="{BB962C8B-B14F-4D97-AF65-F5344CB8AC3E}">
        <p14:creationId xmlns:p14="http://schemas.microsoft.com/office/powerpoint/2010/main" val="3334237334"/>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55591"/>
            <a:ext cx="10674252" cy="2315616"/>
          </a:xfrm>
        </p:spPr>
        <p:txBody>
          <a:bodyPr>
            <a:normAutofit/>
          </a:bodyPr>
          <a:lstStyle/>
          <a:p>
            <a:pPr algn="ctr"/>
            <a:r>
              <a:rPr lang="pt-BR" sz="3100" b="1" dirty="0">
                <a:latin typeface="Arial" panose="020B0604020202020204" pitchFamily="34" charset="0"/>
                <a:cs typeface="Arial" panose="020B0604020202020204" pitchFamily="34" charset="0"/>
              </a:rPr>
              <a:t>Multa de 100 a 160,000 </a:t>
            </a:r>
            <a:r>
              <a:rPr lang="es-MX" sz="3100" b="1" dirty="0">
                <a:latin typeface="Arial" panose="020B0604020202020204" pitchFamily="34" charset="0"/>
                <a:cs typeface="Arial" panose="020B0604020202020204" pitchFamily="34" charset="0"/>
              </a:rPr>
              <a:t>días</a:t>
            </a:r>
            <a:r>
              <a:rPr lang="pt-BR" sz="3100" b="1" dirty="0">
                <a:latin typeface="Arial" panose="020B0604020202020204" pitchFamily="34" charset="0"/>
                <a:cs typeface="Arial" panose="020B0604020202020204" pitchFamily="34" charset="0"/>
              </a:rPr>
              <a:t> UMAS  </a:t>
            </a:r>
            <a:r>
              <a:rPr lang="es-MX" sz="3100" b="1" dirty="0">
                <a:latin typeface="Arial" panose="020B0604020202020204" pitchFamily="34" charset="0"/>
                <a:cs typeface="Arial" panose="020B0604020202020204" pitchFamily="34" charset="0"/>
              </a:rPr>
              <a:t>($9,622.00 a $15,395,200.00 valor 2022)</a:t>
            </a:r>
            <a:br>
              <a:rPr lang="es-MX" sz="3100" b="1" dirty="0"/>
            </a:br>
            <a:endParaRPr lang="es-MX" sz="3100" b="1" dirty="0"/>
          </a:p>
        </p:txBody>
      </p:sp>
      <p:sp>
        <p:nvSpPr>
          <p:cNvPr id="3" name="Marcador de contenido 2"/>
          <p:cNvSpPr>
            <a:spLocks noGrp="1"/>
          </p:cNvSpPr>
          <p:nvPr>
            <p:ph idx="1"/>
          </p:nvPr>
        </p:nvSpPr>
        <p:spPr>
          <a:xfrm>
            <a:off x="1166648" y="2143761"/>
            <a:ext cx="10674253" cy="4386846"/>
          </a:xfrm>
        </p:spPr>
        <p:txBody>
          <a:bodyPr anchor="ctr">
            <a:normAutofit/>
          </a:bodyPr>
          <a:lstStyle/>
          <a:p>
            <a:pPr algn="just" fontAlgn="t"/>
            <a:r>
              <a:rPr lang="es-MX" sz="2400" b="1" dirty="0">
                <a:latin typeface="Arial" panose="020B0604020202020204" pitchFamily="34" charset="0"/>
                <a:cs typeface="Arial" panose="020B0604020202020204" pitchFamily="34" charset="0"/>
              </a:rPr>
              <a:t>Dar tratamiento a los datos personales en contravención a los principios establecidos en la Ley</a:t>
            </a:r>
            <a:endParaRPr lang="es-MX" sz="2400" dirty="0">
              <a:latin typeface="Arial" panose="020B0604020202020204" pitchFamily="34" charset="0"/>
              <a:cs typeface="Arial" panose="020B0604020202020204" pitchFamily="34" charset="0"/>
            </a:endParaRPr>
          </a:p>
          <a:p>
            <a:pPr algn="just" fontAlgn="t"/>
            <a:endParaRPr lang="es-MX" sz="2400" b="1" dirty="0">
              <a:latin typeface="Arial" panose="020B0604020202020204" pitchFamily="34" charset="0"/>
              <a:cs typeface="Arial" panose="020B0604020202020204" pitchFamily="34" charset="0"/>
            </a:endParaRPr>
          </a:p>
          <a:p>
            <a:pPr algn="just" fontAlgn="t"/>
            <a:r>
              <a:rPr lang="es-MX" sz="2400" b="1" dirty="0">
                <a:latin typeface="Arial" panose="020B0604020202020204" pitchFamily="34" charset="0"/>
                <a:cs typeface="Arial" panose="020B0604020202020204" pitchFamily="34" charset="0"/>
              </a:rPr>
              <a:t>Omitir en el aviso de privacidad, alguno o todos los elementos a que se refiere el artículo 16 de la Ley</a:t>
            </a:r>
          </a:p>
          <a:p>
            <a:pPr marL="0" indent="0" fontAlgn="t">
              <a:buNone/>
            </a:pPr>
            <a:endParaRPr lang="es-MX" sz="1500" dirty="0"/>
          </a:p>
          <a:p>
            <a:endParaRPr lang="es-MX" sz="1500" dirty="0"/>
          </a:p>
        </p:txBody>
      </p:sp>
      <p:pic>
        <p:nvPicPr>
          <p:cNvPr id="5" name="Picture 2" descr="Daxin Global - Arena International : Arena International">
            <a:extLst>
              <a:ext uri="{FF2B5EF4-FFF2-40B4-BE49-F238E27FC236}">
                <a16:creationId xmlns:a16="http://schemas.microsoft.com/office/drawing/2014/main" id="{99424327-55BC-4D8D-00B3-68338E4AA30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6236789"/>
            <a:ext cx="2174240" cy="621211"/>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294446AE-AA85-7DCD-7DBD-C68B9D095614}"/>
              </a:ext>
            </a:extLst>
          </p:cNvPr>
          <p:cNvPicPr>
            <a:picLocks noChangeAspect="1"/>
          </p:cNvPicPr>
          <p:nvPr/>
        </p:nvPicPr>
        <p:blipFill>
          <a:blip r:embed="rId3"/>
          <a:stretch>
            <a:fillRect/>
          </a:stretch>
        </p:blipFill>
        <p:spPr>
          <a:xfrm>
            <a:off x="9834879" y="6136644"/>
            <a:ext cx="2357121" cy="634370"/>
          </a:xfrm>
          <a:prstGeom prst="rect">
            <a:avLst/>
          </a:prstGeom>
        </p:spPr>
      </p:pic>
    </p:spTree>
    <p:extLst>
      <p:ext uri="{BB962C8B-B14F-4D97-AF65-F5344CB8AC3E}">
        <p14:creationId xmlns:p14="http://schemas.microsoft.com/office/powerpoint/2010/main" val="2734309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7" y="655591"/>
            <a:ext cx="10674253" cy="2315616"/>
          </a:xfrm>
        </p:spPr>
        <p:txBody>
          <a:bodyPr>
            <a:normAutofit/>
          </a:bodyPr>
          <a:lstStyle/>
          <a:p>
            <a:pPr algn="ctr"/>
            <a:r>
              <a:rPr lang="pt-BR" sz="3200" b="1" dirty="0">
                <a:latin typeface="Arial" panose="020B0604020202020204" pitchFamily="34" charset="0"/>
                <a:cs typeface="Arial" panose="020B0604020202020204" pitchFamily="34" charset="0"/>
              </a:rPr>
              <a:t>Multa de 100 a 160,000 </a:t>
            </a:r>
            <a:r>
              <a:rPr lang="pt-BR" sz="3200" b="1" dirty="0" err="1">
                <a:latin typeface="Arial" panose="020B0604020202020204" pitchFamily="34" charset="0"/>
                <a:cs typeface="Arial" panose="020B0604020202020204" pitchFamily="34" charset="0"/>
              </a:rPr>
              <a:t>días</a:t>
            </a:r>
            <a:r>
              <a:rPr lang="pt-BR" sz="3200" b="1" dirty="0">
                <a:latin typeface="Arial" panose="020B0604020202020204" pitchFamily="34" charset="0"/>
                <a:cs typeface="Arial" panose="020B0604020202020204" pitchFamily="34" charset="0"/>
              </a:rPr>
              <a:t> UMAS  </a:t>
            </a:r>
            <a:r>
              <a:rPr lang="es-MX" sz="3200" b="1" dirty="0">
                <a:latin typeface="Arial" panose="020B0604020202020204" pitchFamily="34" charset="0"/>
                <a:cs typeface="Arial" panose="020B0604020202020204" pitchFamily="34" charset="0"/>
              </a:rPr>
              <a:t>($9,622.00 a $15,395,200.00 valor 2022)</a:t>
            </a:r>
            <a:br>
              <a:rPr lang="es-MX" sz="3100" b="1" dirty="0"/>
            </a:br>
            <a:endParaRPr lang="es-MX" sz="3100" b="1" dirty="0"/>
          </a:p>
        </p:txBody>
      </p:sp>
      <p:sp>
        <p:nvSpPr>
          <p:cNvPr id="3" name="Marcador de contenido 2"/>
          <p:cNvSpPr>
            <a:spLocks noGrp="1"/>
          </p:cNvSpPr>
          <p:nvPr>
            <p:ph idx="1"/>
          </p:nvPr>
        </p:nvSpPr>
        <p:spPr>
          <a:xfrm>
            <a:off x="1166648" y="2377441"/>
            <a:ext cx="10674253" cy="4153166"/>
          </a:xfrm>
        </p:spPr>
        <p:txBody>
          <a:bodyPr anchor="ctr">
            <a:normAutofit/>
          </a:bodyPr>
          <a:lstStyle/>
          <a:p>
            <a:pPr algn="just" fontAlgn="t"/>
            <a:r>
              <a:rPr lang="es-MX" sz="2400" b="1" dirty="0">
                <a:latin typeface="Arial" panose="020B0604020202020204" pitchFamily="34" charset="0"/>
                <a:cs typeface="Arial" panose="020B0604020202020204" pitchFamily="34" charset="0"/>
              </a:rPr>
              <a:t>Mantener datos personales inexactos cuando resulte imputable al responsable, o no efectuar las rectificaciones o cancelaciones de los mismos que legalmente procedan cuando resulten afectados los derechos de los titulares</a:t>
            </a:r>
          </a:p>
          <a:p>
            <a:pPr fontAlgn="t"/>
            <a:endParaRPr lang="es-MX" sz="2400" dirty="0">
              <a:latin typeface="Arial" panose="020B0604020202020204" pitchFamily="34" charset="0"/>
              <a:cs typeface="Arial" panose="020B0604020202020204" pitchFamily="34" charset="0"/>
            </a:endParaRPr>
          </a:p>
          <a:p>
            <a:pPr algn="just" fontAlgn="t"/>
            <a:r>
              <a:rPr lang="es-MX" sz="2400" b="1" dirty="0">
                <a:latin typeface="Arial" panose="020B0604020202020204" pitchFamily="34" charset="0"/>
                <a:cs typeface="Arial" panose="020B0604020202020204" pitchFamily="34" charset="0"/>
              </a:rPr>
              <a:t>No cumplir con el apercibimiento hecho por autoridad para dar cumplimiento con la solicitud de derechos ARCO.</a:t>
            </a:r>
            <a:endParaRPr lang="es-MX" sz="2400" dirty="0">
              <a:latin typeface="Arial" panose="020B0604020202020204" pitchFamily="34" charset="0"/>
              <a:cs typeface="Arial" panose="020B0604020202020204" pitchFamily="34" charset="0"/>
            </a:endParaRPr>
          </a:p>
          <a:p>
            <a:pPr marL="0" indent="0" fontAlgn="t">
              <a:buNone/>
            </a:pPr>
            <a:endParaRPr lang="es-MX" sz="1500" dirty="0"/>
          </a:p>
          <a:p>
            <a:endParaRPr lang="es-MX" sz="1500" dirty="0"/>
          </a:p>
        </p:txBody>
      </p:sp>
      <p:pic>
        <p:nvPicPr>
          <p:cNvPr id="5" name="Picture 2" descr="Daxin Global - Arena International : Arena International">
            <a:extLst>
              <a:ext uri="{FF2B5EF4-FFF2-40B4-BE49-F238E27FC236}">
                <a16:creationId xmlns:a16="http://schemas.microsoft.com/office/drawing/2014/main" id="{99424327-55BC-4D8D-00B3-68338E4AA30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781" y="6264200"/>
            <a:ext cx="2078299" cy="593799"/>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BA3C5544-E268-69B1-B2ED-B4B122EB97F6}"/>
              </a:ext>
            </a:extLst>
          </p:cNvPr>
          <p:cNvPicPr>
            <a:picLocks noChangeAspect="1"/>
          </p:cNvPicPr>
          <p:nvPr/>
        </p:nvPicPr>
        <p:blipFill>
          <a:blip r:embed="rId3"/>
          <a:stretch>
            <a:fillRect/>
          </a:stretch>
        </p:blipFill>
        <p:spPr>
          <a:xfrm>
            <a:off x="9985624" y="6264200"/>
            <a:ext cx="2206375" cy="593800"/>
          </a:xfrm>
          <a:prstGeom prst="rect">
            <a:avLst/>
          </a:prstGeom>
        </p:spPr>
      </p:pic>
    </p:spTree>
    <p:extLst>
      <p:ext uri="{BB962C8B-B14F-4D97-AF65-F5344CB8AC3E}">
        <p14:creationId xmlns:p14="http://schemas.microsoft.com/office/powerpoint/2010/main" val="2854028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spcAft>
                <a:spcPts val="0"/>
              </a:spcAft>
            </a:pPr>
            <a:r>
              <a:rPr lang="es-MX" sz="3200" b="1" dirty="0">
                <a:latin typeface="Arial" panose="020B0604020202020204" pitchFamily="34" charset="0"/>
                <a:cs typeface="Arial" panose="020B0604020202020204" pitchFamily="34" charset="0"/>
              </a:rPr>
              <a:t>Multa de </a:t>
            </a:r>
            <a:r>
              <a:rPr lang="es-MX" sz="3200" b="1" dirty="0">
                <a:latin typeface="Arial" panose="020B0604020202020204" pitchFamily="34" charset="0"/>
                <a:ea typeface="Calibri" panose="020F0502020204030204" pitchFamily="34" charset="0"/>
                <a:cs typeface="Arial" panose="020B0604020202020204" pitchFamily="34" charset="0"/>
              </a:rPr>
              <a:t>200 a 320,000 días UMA</a:t>
            </a:r>
            <a:r>
              <a:rPr lang="es-MX" sz="3200" b="1" dirty="0">
                <a:latin typeface="Arial" panose="020B0604020202020204" pitchFamily="34" charset="0"/>
                <a:cs typeface="Arial" panose="020B0604020202020204" pitchFamily="34" charset="0"/>
              </a:rPr>
              <a:t>S ($19,244.00 a $30,790,400.00 valor 2022)</a:t>
            </a:r>
            <a:br>
              <a:rPr lang="es-MX" sz="3200" dirty="0">
                <a:latin typeface="Arial" panose="020B0604020202020204" pitchFamily="34" charset="0"/>
                <a:cs typeface="Arial" panose="020B0604020202020204" pitchFamily="34" charset="0"/>
              </a:rPr>
            </a:br>
            <a:endParaRPr lang="es-MX"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2184400"/>
            <a:ext cx="10350062" cy="4381938"/>
          </a:xfrm>
        </p:spPr>
        <p:txBody>
          <a:bodyPr anchor="ctr">
            <a:normAutofit/>
          </a:bodyPr>
          <a:lstStyle/>
          <a:p>
            <a:pPr fontAlgn="t"/>
            <a:endParaRPr lang="es-MX" sz="2100" dirty="0"/>
          </a:p>
          <a:p>
            <a:pPr fontAlgn="t"/>
            <a:endParaRPr lang="es-MX" sz="2100" b="1" dirty="0"/>
          </a:p>
          <a:p>
            <a:pPr algn="just" fontAlgn="t"/>
            <a:r>
              <a:rPr lang="es-MX" sz="2600" b="1" dirty="0">
                <a:latin typeface="Arial" panose="020B0604020202020204" pitchFamily="34" charset="0"/>
                <a:cs typeface="Arial" panose="020B0604020202020204" pitchFamily="34" charset="0"/>
              </a:rPr>
              <a:t>Cambiar sustancialmente la finalidad originaria del tratamiento de los datos, sin observar de nuevo el consentimiento del titular.</a:t>
            </a:r>
          </a:p>
          <a:p>
            <a:pPr algn="just" fontAlgn="t"/>
            <a:endParaRPr lang="es-MX" sz="2600" b="1" dirty="0">
              <a:latin typeface="Arial" panose="020B0604020202020204" pitchFamily="34" charset="0"/>
              <a:cs typeface="Arial" panose="020B0604020202020204" pitchFamily="34" charset="0"/>
            </a:endParaRPr>
          </a:p>
          <a:p>
            <a:pPr algn="just" fontAlgn="t"/>
            <a:r>
              <a:rPr lang="es-MX" sz="2600" b="1" dirty="0">
                <a:latin typeface="Arial" panose="020B0604020202020204" pitchFamily="34" charset="0"/>
                <a:cs typeface="Arial" panose="020B0604020202020204" pitchFamily="34" charset="0"/>
              </a:rPr>
              <a:t>Transferir datos a terceros sin comunicar a éstos el aviso de privacidad que contiene las limitaciones a que el titular sujetó la divulgación de los mismos</a:t>
            </a:r>
          </a:p>
          <a:p>
            <a:pPr fontAlgn="t"/>
            <a:endParaRPr lang="es-MX" sz="2100" dirty="0"/>
          </a:p>
          <a:p>
            <a:pPr fontAlgn="t"/>
            <a:endParaRPr lang="es-MX" sz="2100" dirty="0"/>
          </a:p>
          <a:p>
            <a:pPr fontAlgn="t"/>
            <a:endParaRPr lang="es-MX" sz="2100" dirty="0"/>
          </a:p>
          <a:p>
            <a:endParaRPr lang="es-MX" sz="2100" dirty="0"/>
          </a:p>
        </p:txBody>
      </p:sp>
      <p:pic>
        <p:nvPicPr>
          <p:cNvPr id="5" name="Picture 2" descr="Daxin Global - Arena International : Arena International">
            <a:extLst>
              <a:ext uri="{FF2B5EF4-FFF2-40B4-BE49-F238E27FC236}">
                <a16:creationId xmlns:a16="http://schemas.microsoft.com/office/drawing/2014/main" id="{817C7E2B-7841-65E0-AEE3-B032A2BC7E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24137"/>
            <a:ext cx="2189580" cy="625594"/>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60B53544-BB4E-B8B2-C63F-B1694A670D6B}"/>
              </a:ext>
            </a:extLst>
          </p:cNvPr>
          <p:cNvPicPr>
            <a:picLocks noChangeAspect="1"/>
          </p:cNvPicPr>
          <p:nvPr/>
        </p:nvPicPr>
        <p:blipFill>
          <a:blip r:embed="rId3"/>
          <a:stretch>
            <a:fillRect/>
          </a:stretch>
        </p:blipFill>
        <p:spPr>
          <a:xfrm>
            <a:off x="10002420" y="6268720"/>
            <a:ext cx="2189580" cy="589280"/>
          </a:xfrm>
          <a:prstGeom prst="rect">
            <a:avLst/>
          </a:prstGeom>
        </p:spPr>
      </p:pic>
    </p:spTree>
    <p:extLst>
      <p:ext uri="{BB962C8B-B14F-4D97-AF65-F5344CB8AC3E}">
        <p14:creationId xmlns:p14="http://schemas.microsoft.com/office/powerpoint/2010/main" val="2211488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6412712" cy="2270664"/>
          </a:xfrm>
        </p:spPr>
        <p:txBody>
          <a:bodyPr>
            <a:normAutofit/>
          </a:bodyPr>
          <a:lstStyle/>
          <a:p>
            <a:br>
              <a:rPr lang="es-MX" b="1" dirty="0"/>
            </a:br>
            <a:endParaRPr lang="es-MX"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0"/>
            <a:ext cx="10350062" cy="6566338"/>
          </a:xfrm>
        </p:spPr>
        <p:txBody>
          <a:bodyPr anchor="ctr">
            <a:normAutofit/>
          </a:bodyPr>
          <a:lstStyle/>
          <a:p>
            <a:pPr algn="just"/>
            <a:r>
              <a:rPr lang="en-US" sz="3600" b="1" kern="1200" dirty="0">
                <a:solidFill>
                  <a:schemeClr val="tx1"/>
                </a:solidFill>
                <a:latin typeface="Arial" panose="020B0604020202020204" pitchFamily="34" charset="0"/>
                <a:ea typeface="+mj-ea"/>
                <a:cs typeface="Arial" panose="020B0604020202020204" pitchFamily="34" charset="0"/>
              </a:rPr>
              <a:t>¿</a:t>
            </a:r>
            <a:r>
              <a:rPr lang="en-US" sz="3600" b="1" kern="1200" dirty="0" err="1">
                <a:solidFill>
                  <a:schemeClr val="tx1"/>
                </a:solidFill>
                <a:latin typeface="Arial" panose="020B0604020202020204" pitchFamily="34" charset="0"/>
                <a:ea typeface="+mj-ea"/>
                <a:cs typeface="Arial" panose="020B0604020202020204" pitchFamily="34" charset="0"/>
              </a:rPr>
              <a:t>Qué</a:t>
            </a:r>
            <a:r>
              <a:rPr lang="en-US" sz="3600" b="1" kern="1200" dirty="0">
                <a:solidFill>
                  <a:schemeClr val="tx1"/>
                </a:solidFill>
                <a:latin typeface="Arial" panose="020B0604020202020204" pitchFamily="34" charset="0"/>
                <a:ea typeface="+mj-ea"/>
                <a:cs typeface="Arial" panose="020B0604020202020204" pitchFamily="34" charset="0"/>
              </a:rPr>
              <a:t> son </a:t>
            </a:r>
            <a:r>
              <a:rPr lang="en-US" sz="3600" b="1" kern="1200" dirty="0" err="1">
                <a:solidFill>
                  <a:schemeClr val="tx1"/>
                </a:solidFill>
                <a:latin typeface="Arial" panose="020B0604020202020204" pitchFamily="34" charset="0"/>
                <a:ea typeface="+mj-ea"/>
                <a:cs typeface="Arial" panose="020B0604020202020204" pitchFamily="34" charset="0"/>
              </a:rPr>
              <a:t>los</a:t>
            </a:r>
            <a:r>
              <a:rPr lang="en-US" sz="3600" b="1" kern="1200" dirty="0">
                <a:solidFill>
                  <a:schemeClr val="tx1"/>
                </a:solidFill>
                <a:latin typeface="Arial" panose="020B0604020202020204" pitchFamily="34" charset="0"/>
                <a:ea typeface="+mj-ea"/>
                <a:cs typeface="Arial" panose="020B0604020202020204" pitchFamily="34" charset="0"/>
              </a:rPr>
              <a:t> </a:t>
            </a:r>
            <a:r>
              <a:rPr lang="en-US" sz="3600" b="1" kern="1200" dirty="0" err="1">
                <a:solidFill>
                  <a:schemeClr val="tx1"/>
                </a:solidFill>
                <a:latin typeface="Arial" panose="020B0604020202020204" pitchFamily="34" charset="0"/>
                <a:ea typeface="+mj-ea"/>
                <a:cs typeface="Arial" panose="020B0604020202020204" pitchFamily="34" charset="0"/>
              </a:rPr>
              <a:t>datos</a:t>
            </a:r>
            <a:r>
              <a:rPr lang="en-US" sz="3600" b="1" kern="1200" dirty="0">
                <a:solidFill>
                  <a:schemeClr val="tx1"/>
                </a:solidFill>
                <a:latin typeface="Arial" panose="020B0604020202020204" pitchFamily="34" charset="0"/>
                <a:ea typeface="+mj-ea"/>
                <a:cs typeface="Arial" panose="020B0604020202020204" pitchFamily="34" charset="0"/>
              </a:rPr>
              <a:t> </a:t>
            </a:r>
            <a:r>
              <a:rPr lang="en-US" sz="3600" b="1" kern="1200" dirty="0" err="1">
                <a:solidFill>
                  <a:schemeClr val="tx1"/>
                </a:solidFill>
                <a:latin typeface="Arial" panose="020B0604020202020204" pitchFamily="34" charset="0"/>
                <a:ea typeface="+mj-ea"/>
                <a:cs typeface="Arial" panose="020B0604020202020204" pitchFamily="34" charset="0"/>
              </a:rPr>
              <a:t>personales</a:t>
            </a:r>
            <a:r>
              <a:rPr lang="en-US" sz="3600" b="1" kern="1200" dirty="0">
                <a:solidFill>
                  <a:schemeClr val="tx1"/>
                </a:solidFill>
                <a:latin typeface="Arial" panose="020B0604020202020204" pitchFamily="34" charset="0"/>
                <a:ea typeface="+mj-ea"/>
                <a:cs typeface="Arial" panose="020B0604020202020204" pitchFamily="34" charset="0"/>
              </a:rPr>
              <a:t> y </a:t>
            </a:r>
            <a:r>
              <a:rPr lang="en-US" sz="3600" b="1" kern="1200" dirty="0" err="1">
                <a:solidFill>
                  <a:schemeClr val="tx1"/>
                </a:solidFill>
                <a:latin typeface="Arial" panose="020B0604020202020204" pitchFamily="34" charset="0"/>
                <a:ea typeface="+mj-ea"/>
                <a:cs typeface="Arial" panose="020B0604020202020204" pitchFamily="34" charset="0"/>
              </a:rPr>
              <a:t>datos</a:t>
            </a:r>
            <a:r>
              <a:rPr lang="en-US" sz="3600" b="1" kern="1200" dirty="0">
                <a:solidFill>
                  <a:schemeClr val="tx1"/>
                </a:solidFill>
                <a:latin typeface="Arial" panose="020B0604020202020204" pitchFamily="34" charset="0"/>
                <a:ea typeface="+mj-ea"/>
                <a:cs typeface="Arial" panose="020B0604020202020204" pitchFamily="34" charset="0"/>
              </a:rPr>
              <a:t> </a:t>
            </a:r>
            <a:r>
              <a:rPr lang="en-US" sz="3600" b="1" kern="1200" err="1">
                <a:solidFill>
                  <a:schemeClr val="tx1"/>
                </a:solidFill>
                <a:latin typeface="Arial" panose="020B0604020202020204" pitchFamily="34" charset="0"/>
                <a:ea typeface="+mj-ea"/>
                <a:cs typeface="Arial" panose="020B0604020202020204" pitchFamily="34" charset="0"/>
              </a:rPr>
              <a:t>personales</a:t>
            </a:r>
            <a:r>
              <a:rPr lang="en-US" sz="3600" b="1" kern="1200">
                <a:solidFill>
                  <a:schemeClr val="tx1"/>
                </a:solidFill>
                <a:latin typeface="Arial" panose="020B0604020202020204" pitchFamily="34" charset="0"/>
                <a:ea typeface="+mj-ea"/>
                <a:cs typeface="Arial" panose="020B0604020202020204" pitchFamily="34" charset="0"/>
              </a:rPr>
              <a:t> sensible</a:t>
            </a:r>
            <a:r>
              <a:rPr lang="en-US" sz="3600" b="1">
                <a:latin typeface="Arial" panose="020B0604020202020204" pitchFamily="34" charset="0"/>
                <a:ea typeface="+mj-ea"/>
                <a:cs typeface="Arial" panose="020B0604020202020204" pitchFamily="34" charset="0"/>
              </a:rPr>
              <a:t>s</a:t>
            </a:r>
            <a:r>
              <a:rPr lang="en-US" sz="3600" b="1" dirty="0">
                <a:latin typeface="Arial" panose="020B0604020202020204" pitchFamily="34" charset="0"/>
                <a:ea typeface="+mj-ea"/>
                <a:cs typeface="Arial" panose="020B0604020202020204" pitchFamily="34" charset="0"/>
              </a:rPr>
              <a:t>?</a:t>
            </a:r>
            <a:endParaRPr lang="es-MX" sz="3600" b="1" dirty="0">
              <a:latin typeface="Arial" panose="020B0604020202020204" pitchFamily="34" charset="0"/>
              <a:ea typeface="+mj-ea"/>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E879CF09-A2A5-CD0B-30D5-0DD7C9CF909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2101"/>
            <a:ext cx="2050649" cy="585899"/>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FF2624FB-CA99-9AC6-AAF5-963F40DA6A3B}"/>
              </a:ext>
            </a:extLst>
          </p:cNvPr>
          <p:cNvPicPr>
            <a:picLocks noChangeAspect="1"/>
          </p:cNvPicPr>
          <p:nvPr/>
        </p:nvPicPr>
        <p:blipFill>
          <a:blip r:embed="rId3"/>
          <a:stretch>
            <a:fillRect/>
          </a:stretch>
        </p:blipFill>
        <p:spPr>
          <a:xfrm>
            <a:off x="10014982" y="6258559"/>
            <a:ext cx="2177017" cy="585899"/>
          </a:xfrm>
          <a:prstGeom prst="rect">
            <a:avLst/>
          </a:prstGeom>
        </p:spPr>
      </p:pic>
    </p:spTree>
    <p:extLst>
      <p:ext uri="{BB962C8B-B14F-4D97-AF65-F5344CB8AC3E}">
        <p14:creationId xmlns:p14="http://schemas.microsoft.com/office/powerpoint/2010/main" val="4161316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spcAft>
                <a:spcPts val="0"/>
              </a:spcAft>
            </a:pPr>
            <a:r>
              <a:rPr lang="es-MX" sz="3200" b="1" dirty="0">
                <a:latin typeface="Arial" panose="020B0604020202020204" pitchFamily="34" charset="0"/>
                <a:cs typeface="Arial" panose="020B0604020202020204" pitchFamily="34" charset="0"/>
              </a:rPr>
              <a:t>Multa de </a:t>
            </a:r>
            <a:r>
              <a:rPr lang="es-MX" sz="3200" b="1" dirty="0">
                <a:latin typeface="Arial" panose="020B0604020202020204" pitchFamily="34" charset="0"/>
                <a:ea typeface="Calibri" panose="020F0502020204030204" pitchFamily="34" charset="0"/>
                <a:cs typeface="Arial" panose="020B0604020202020204" pitchFamily="34" charset="0"/>
              </a:rPr>
              <a:t>200 a 320,000 días UMA</a:t>
            </a:r>
            <a:r>
              <a:rPr lang="es-MX" sz="3200" b="1" dirty="0">
                <a:latin typeface="Arial" panose="020B0604020202020204" pitchFamily="34" charset="0"/>
                <a:cs typeface="Arial" panose="020B0604020202020204" pitchFamily="34" charset="0"/>
              </a:rPr>
              <a:t>S ($19,244.00 a $30,790,400.00 valor 2022)</a:t>
            </a:r>
            <a:br>
              <a:rPr lang="es-MX" sz="3200" dirty="0">
                <a:latin typeface="Arial" panose="020B0604020202020204" pitchFamily="34" charset="0"/>
                <a:cs typeface="Arial" panose="020B0604020202020204" pitchFamily="34" charset="0"/>
              </a:rPr>
            </a:br>
            <a:endParaRPr lang="es-MX"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2448560"/>
            <a:ext cx="10350062" cy="4117778"/>
          </a:xfrm>
        </p:spPr>
        <p:txBody>
          <a:bodyPr anchor="ctr">
            <a:normAutofit/>
          </a:bodyPr>
          <a:lstStyle/>
          <a:p>
            <a:pPr fontAlgn="t"/>
            <a:endParaRPr lang="es-MX" sz="2100" dirty="0"/>
          </a:p>
          <a:p>
            <a:pPr fontAlgn="t"/>
            <a:endParaRPr lang="es-MX" sz="2100" b="1" dirty="0"/>
          </a:p>
          <a:p>
            <a:pPr algn="just" fontAlgn="t"/>
            <a:r>
              <a:rPr lang="es-MX" sz="2600" b="1" dirty="0">
                <a:latin typeface="Arial" panose="020B0604020202020204" pitchFamily="34" charset="0"/>
                <a:cs typeface="Arial" panose="020B0604020202020204" pitchFamily="34" charset="0"/>
              </a:rPr>
              <a:t>Vulnerar la seguridad de bases de datos, locales, programas o equipos, cuando resulte imputable al responsable.</a:t>
            </a:r>
          </a:p>
          <a:p>
            <a:pPr algn="just" fontAlgn="t"/>
            <a:endParaRPr lang="es-MX" sz="2600" b="1" dirty="0">
              <a:latin typeface="Arial" panose="020B0604020202020204" pitchFamily="34" charset="0"/>
              <a:cs typeface="Arial" panose="020B0604020202020204" pitchFamily="34" charset="0"/>
            </a:endParaRPr>
          </a:p>
          <a:p>
            <a:pPr algn="just" fontAlgn="t"/>
            <a:r>
              <a:rPr lang="es-MX" sz="2600" b="1" dirty="0">
                <a:latin typeface="Arial" panose="020B0604020202020204" pitchFamily="34" charset="0"/>
                <a:cs typeface="Arial" panose="020B0604020202020204" pitchFamily="34" charset="0"/>
              </a:rPr>
              <a:t>Llevar a cabo la transferencia o cesión de los datos personales, fuera de los casos en que lo permita la Ley.</a:t>
            </a:r>
          </a:p>
          <a:p>
            <a:pPr fontAlgn="t"/>
            <a:endParaRPr lang="es-MX" sz="2100" dirty="0"/>
          </a:p>
          <a:p>
            <a:pPr fontAlgn="t"/>
            <a:endParaRPr lang="es-MX" sz="2100" dirty="0"/>
          </a:p>
          <a:p>
            <a:pPr fontAlgn="t"/>
            <a:endParaRPr lang="es-MX" sz="2100" dirty="0"/>
          </a:p>
          <a:p>
            <a:endParaRPr lang="es-MX" sz="2100" dirty="0"/>
          </a:p>
        </p:txBody>
      </p:sp>
      <p:pic>
        <p:nvPicPr>
          <p:cNvPr id="5" name="Picture 2" descr="Daxin Global - Arena International : Arena International">
            <a:extLst>
              <a:ext uri="{FF2B5EF4-FFF2-40B4-BE49-F238E27FC236}">
                <a16:creationId xmlns:a16="http://schemas.microsoft.com/office/drawing/2014/main" id="{817C7E2B-7841-65E0-AEE3-B032A2BC7E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57108"/>
            <a:ext cx="2103120" cy="600891"/>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60B53544-BB4E-B8B2-C63F-B1694A670D6B}"/>
              </a:ext>
            </a:extLst>
          </p:cNvPr>
          <p:cNvPicPr>
            <a:picLocks noChangeAspect="1"/>
          </p:cNvPicPr>
          <p:nvPr/>
        </p:nvPicPr>
        <p:blipFill>
          <a:blip r:embed="rId3"/>
          <a:stretch>
            <a:fillRect/>
          </a:stretch>
        </p:blipFill>
        <p:spPr>
          <a:xfrm>
            <a:off x="10023626" y="6257107"/>
            <a:ext cx="2168374" cy="583573"/>
          </a:xfrm>
          <a:prstGeom prst="rect">
            <a:avLst/>
          </a:prstGeom>
        </p:spPr>
      </p:pic>
    </p:spTree>
    <p:extLst>
      <p:ext uri="{BB962C8B-B14F-4D97-AF65-F5344CB8AC3E}">
        <p14:creationId xmlns:p14="http://schemas.microsoft.com/office/powerpoint/2010/main" val="2540355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55591"/>
            <a:ext cx="10446232" cy="2315616"/>
          </a:xfrm>
        </p:spPr>
        <p:txBody>
          <a:bodyPr>
            <a:normAutofit/>
          </a:bodyPr>
          <a:lstStyle/>
          <a:p>
            <a:pPr algn="ctr"/>
            <a:r>
              <a:rPr lang="pt-BR" sz="3700" b="1" dirty="0">
                <a:latin typeface="Arial" panose="020B0604020202020204" pitchFamily="34" charset="0"/>
                <a:cs typeface="Arial" panose="020B0604020202020204" pitchFamily="34" charset="0"/>
              </a:rPr>
              <a:t>Multa de 200 a 320,000 </a:t>
            </a:r>
            <a:r>
              <a:rPr lang="es-MX" sz="3700" b="1" dirty="0">
                <a:latin typeface="Arial" panose="020B0604020202020204" pitchFamily="34" charset="0"/>
                <a:cs typeface="Arial" panose="020B0604020202020204" pitchFamily="34" charset="0"/>
              </a:rPr>
              <a:t>días</a:t>
            </a:r>
            <a:r>
              <a:rPr lang="pt-BR" sz="3700" b="1" dirty="0">
                <a:latin typeface="Arial" panose="020B0604020202020204" pitchFamily="34" charset="0"/>
                <a:cs typeface="Arial" panose="020B0604020202020204" pitchFamily="34" charset="0"/>
              </a:rPr>
              <a:t> UMAS </a:t>
            </a:r>
            <a:r>
              <a:rPr lang="es-MX" sz="3700" b="1" dirty="0">
                <a:latin typeface="Arial" panose="020B0604020202020204" pitchFamily="34" charset="0"/>
                <a:cs typeface="Arial" panose="020B0604020202020204" pitchFamily="34" charset="0"/>
              </a:rPr>
              <a:t>($19,244.00 a $30,790,400.00 valor 2022)</a:t>
            </a:r>
          </a:p>
        </p:txBody>
      </p:sp>
      <p:sp>
        <p:nvSpPr>
          <p:cNvPr id="3" name="Marcador de contenido 2"/>
          <p:cNvSpPr>
            <a:spLocks noGrp="1"/>
          </p:cNvSpPr>
          <p:nvPr>
            <p:ph idx="1"/>
          </p:nvPr>
        </p:nvSpPr>
        <p:spPr>
          <a:xfrm>
            <a:off x="1166648" y="1910080"/>
            <a:ext cx="10771352" cy="4620527"/>
          </a:xfrm>
        </p:spPr>
        <p:txBody>
          <a:bodyPr anchor="ctr">
            <a:normAutofit/>
          </a:bodyPr>
          <a:lstStyle/>
          <a:p>
            <a:pPr fontAlgn="t"/>
            <a:r>
              <a:rPr lang="es-MX" sz="2400" b="1" dirty="0">
                <a:latin typeface="Arial" panose="020B0604020202020204" pitchFamily="34" charset="0"/>
                <a:cs typeface="Arial" panose="020B0604020202020204" pitchFamily="34" charset="0"/>
              </a:rPr>
              <a:t>Recabar o transferir datos personales sin el consentimiento expreso del titular, en los casos en que éste sea exigible</a:t>
            </a:r>
          </a:p>
          <a:p>
            <a:pPr fontAlgn="t"/>
            <a:endParaRPr lang="es-MX" sz="2400" b="1" dirty="0">
              <a:latin typeface="Arial" panose="020B0604020202020204" pitchFamily="34" charset="0"/>
              <a:cs typeface="Arial" panose="020B0604020202020204" pitchFamily="34" charset="0"/>
            </a:endParaRPr>
          </a:p>
          <a:p>
            <a:pPr fontAlgn="t"/>
            <a:r>
              <a:rPr lang="es-MX" sz="2400" b="1" dirty="0">
                <a:latin typeface="Arial" panose="020B0604020202020204" pitchFamily="34" charset="0"/>
                <a:cs typeface="Arial" panose="020B0604020202020204" pitchFamily="34" charset="0"/>
              </a:rPr>
              <a:t>Obstruir los actos de verificación de la autoridad</a:t>
            </a:r>
          </a:p>
          <a:p>
            <a:endParaRPr lang="es-MX" sz="1500" dirty="0"/>
          </a:p>
        </p:txBody>
      </p:sp>
      <p:pic>
        <p:nvPicPr>
          <p:cNvPr id="5" name="Picture 2" descr="Daxin Global - Arena International : Arena International">
            <a:extLst>
              <a:ext uri="{FF2B5EF4-FFF2-40B4-BE49-F238E27FC236}">
                <a16:creationId xmlns:a16="http://schemas.microsoft.com/office/drawing/2014/main" id="{AD785CCB-223A-B75B-F789-BB8D930342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02409"/>
            <a:ext cx="2491098" cy="711742"/>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45FC550D-03B8-AC7A-79C3-2C7F958A2866}"/>
              </a:ext>
            </a:extLst>
          </p:cNvPr>
          <p:cNvPicPr>
            <a:picLocks noChangeAspect="1"/>
          </p:cNvPicPr>
          <p:nvPr/>
        </p:nvPicPr>
        <p:blipFill>
          <a:blip r:embed="rId3"/>
          <a:stretch>
            <a:fillRect/>
          </a:stretch>
        </p:blipFill>
        <p:spPr>
          <a:xfrm>
            <a:off x="9756030" y="6202408"/>
            <a:ext cx="2435970" cy="655591"/>
          </a:xfrm>
          <a:prstGeom prst="rect">
            <a:avLst/>
          </a:prstGeom>
        </p:spPr>
      </p:pic>
    </p:spTree>
    <p:extLst>
      <p:ext uri="{BB962C8B-B14F-4D97-AF65-F5344CB8AC3E}">
        <p14:creationId xmlns:p14="http://schemas.microsoft.com/office/powerpoint/2010/main" val="159851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55591"/>
            <a:ext cx="10161752" cy="2315616"/>
          </a:xfrm>
        </p:spPr>
        <p:txBody>
          <a:bodyPr>
            <a:normAutofit/>
          </a:bodyPr>
          <a:lstStyle/>
          <a:p>
            <a:pPr algn="ctr"/>
            <a:r>
              <a:rPr lang="pt-BR" sz="3700" b="1" dirty="0">
                <a:latin typeface="Arial" panose="020B0604020202020204" pitchFamily="34" charset="0"/>
                <a:cs typeface="Arial" panose="020B0604020202020204" pitchFamily="34" charset="0"/>
              </a:rPr>
              <a:t>Multa de 200 a 320,000 </a:t>
            </a:r>
            <a:r>
              <a:rPr lang="es-MX" sz="3700" b="1" dirty="0">
                <a:latin typeface="Arial" panose="020B0604020202020204" pitchFamily="34" charset="0"/>
                <a:cs typeface="Arial" panose="020B0604020202020204" pitchFamily="34" charset="0"/>
              </a:rPr>
              <a:t>días</a:t>
            </a:r>
            <a:r>
              <a:rPr lang="pt-BR" sz="3700" b="1" dirty="0">
                <a:latin typeface="Arial" panose="020B0604020202020204" pitchFamily="34" charset="0"/>
                <a:cs typeface="Arial" panose="020B0604020202020204" pitchFamily="34" charset="0"/>
              </a:rPr>
              <a:t> UMAS </a:t>
            </a:r>
            <a:r>
              <a:rPr lang="es-MX" sz="3700" b="1" dirty="0">
                <a:latin typeface="Arial" panose="020B0604020202020204" pitchFamily="34" charset="0"/>
                <a:cs typeface="Arial" panose="020B0604020202020204" pitchFamily="34" charset="0"/>
              </a:rPr>
              <a:t>($19,244.00 a $30,790,400.00 valor 2022)</a:t>
            </a:r>
          </a:p>
        </p:txBody>
      </p:sp>
      <p:sp>
        <p:nvSpPr>
          <p:cNvPr id="3" name="Marcador de contenido 2"/>
          <p:cNvSpPr>
            <a:spLocks noGrp="1"/>
          </p:cNvSpPr>
          <p:nvPr>
            <p:ph idx="1"/>
          </p:nvPr>
        </p:nvSpPr>
        <p:spPr>
          <a:xfrm>
            <a:off x="1166648" y="1493520"/>
            <a:ext cx="10771352" cy="5037087"/>
          </a:xfrm>
        </p:spPr>
        <p:txBody>
          <a:bodyPr anchor="ctr">
            <a:normAutofit/>
          </a:bodyPr>
          <a:lstStyle/>
          <a:p>
            <a:pPr algn="just" fontAlgn="t"/>
            <a:r>
              <a:rPr lang="es-MX" sz="2400" b="1" dirty="0">
                <a:latin typeface="Arial" panose="020B0604020202020204" pitchFamily="34" charset="0"/>
                <a:cs typeface="Arial" panose="020B0604020202020204" pitchFamily="34" charset="0"/>
              </a:rPr>
              <a:t>Recabar datos en forma engañosa y fraudulenta</a:t>
            </a:r>
          </a:p>
          <a:p>
            <a:pPr algn="just" fontAlgn="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Continuar con el uso ilegítimo de los datos personales cuando se ha solicitado el cese del mismo por el Instituto o los titulares</a:t>
            </a:r>
          </a:p>
          <a:p>
            <a:pPr algn="just"/>
            <a:endParaRPr lang="es-MX" sz="1500" dirty="0"/>
          </a:p>
        </p:txBody>
      </p:sp>
      <p:pic>
        <p:nvPicPr>
          <p:cNvPr id="5" name="Picture 2" descr="Daxin Global - Arena International : Arena International">
            <a:extLst>
              <a:ext uri="{FF2B5EF4-FFF2-40B4-BE49-F238E27FC236}">
                <a16:creationId xmlns:a16="http://schemas.microsoft.com/office/drawing/2014/main" id="{AD785CCB-223A-B75B-F789-BB8D930342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02408"/>
            <a:ext cx="2294573" cy="655592"/>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n 29">
            <a:extLst>
              <a:ext uri="{FF2B5EF4-FFF2-40B4-BE49-F238E27FC236}">
                <a16:creationId xmlns:a16="http://schemas.microsoft.com/office/drawing/2014/main" id="{45FC550D-03B8-AC7A-79C3-2C7F958A2866}"/>
              </a:ext>
            </a:extLst>
          </p:cNvPr>
          <p:cNvPicPr>
            <a:picLocks noChangeAspect="1"/>
          </p:cNvPicPr>
          <p:nvPr/>
        </p:nvPicPr>
        <p:blipFill>
          <a:blip r:embed="rId3"/>
          <a:stretch>
            <a:fillRect/>
          </a:stretch>
        </p:blipFill>
        <p:spPr>
          <a:xfrm>
            <a:off x="9753668" y="6202408"/>
            <a:ext cx="2435970" cy="655591"/>
          </a:xfrm>
          <a:prstGeom prst="rect">
            <a:avLst/>
          </a:prstGeom>
        </p:spPr>
      </p:pic>
    </p:spTree>
    <p:extLst>
      <p:ext uri="{BB962C8B-B14F-4D97-AF65-F5344CB8AC3E}">
        <p14:creationId xmlns:p14="http://schemas.microsoft.com/office/powerpoint/2010/main" val="1768207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31273"/>
            <a:ext cx="10537672" cy="2919318"/>
          </a:xfrm>
        </p:spPr>
        <p:txBody>
          <a:bodyPr>
            <a:normAutofit/>
          </a:bodyPr>
          <a:lstStyle/>
          <a:p>
            <a:pPr algn="just"/>
            <a:r>
              <a:rPr lang="pt-BR" sz="3700" b="1" dirty="0">
                <a:latin typeface="Arial" panose="020B0604020202020204" pitchFamily="34" charset="0"/>
                <a:cs typeface="Arial" panose="020B0604020202020204" pitchFamily="34" charset="0"/>
              </a:rPr>
              <a:t>Multa de 200 a 320,000 </a:t>
            </a:r>
            <a:r>
              <a:rPr lang="pt-BR" sz="3700" b="1" dirty="0" err="1">
                <a:latin typeface="Arial" panose="020B0604020202020204" pitchFamily="34" charset="0"/>
                <a:cs typeface="Arial" panose="020B0604020202020204" pitchFamily="34" charset="0"/>
              </a:rPr>
              <a:t>días</a:t>
            </a:r>
            <a:r>
              <a:rPr lang="pt-BR" sz="3700" b="1" dirty="0">
                <a:latin typeface="Arial" panose="020B0604020202020204" pitchFamily="34" charset="0"/>
                <a:cs typeface="Arial" panose="020B0604020202020204" pitchFamily="34" charset="0"/>
              </a:rPr>
              <a:t> UMAS </a:t>
            </a:r>
            <a:r>
              <a:rPr lang="es-MX" sz="3700" b="1" dirty="0">
                <a:latin typeface="Arial" panose="020B0604020202020204" pitchFamily="34" charset="0"/>
                <a:cs typeface="Arial" panose="020B0604020202020204" pitchFamily="34" charset="0"/>
              </a:rPr>
              <a:t>($19,244.00 a   $30,790,400.00 valor 2022)</a:t>
            </a:r>
          </a:p>
        </p:txBody>
      </p:sp>
      <p:sp>
        <p:nvSpPr>
          <p:cNvPr id="3" name="Marcador de contenido 2"/>
          <p:cNvSpPr>
            <a:spLocks noGrp="1"/>
          </p:cNvSpPr>
          <p:nvPr>
            <p:ph idx="1"/>
          </p:nvPr>
        </p:nvSpPr>
        <p:spPr>
          <a:xfrm>
            <a:off x="1166649" y="2153920"/>
            <a:ext cx="10350062" cy="4412419"/>
          </a:xfrm>
        </p:spPr>
        <p:txBody>
          <a:bodyPr anchor="ctr">
            <a:normAutofit/>
          </a:bodyPr>
          <a:lstStyle/>
          <a:p>
            <a:pPr algn="just" fontAlgn="t"/>
            <a:r>
              <a:rPr lang="es-MX" sz="2200" b="1" dirty="0">
                <a:latin typeface="Arial" panose="020B0604020202020204" pitchFamily="34" charset="0"/>
                <a:cs typeface="Arial" panose="020B0604020202020204" pitchFamily="34" charset="0"/>
              </a:rPr>
              <a:t>Tratar los datos personales de manera que se afecte o impida el ejercicio de los derechos de acceso, rectificación, cancelación y oposición establecidos en el artículo 16 de la CPEUM</a:t>
            </a:r>
          </a:p>
          <a:p>
            <a:pPr algn="just" fontAlgn="t"/>
            <a:endParaRPr lang="es-MX" sz="2200" b="1" dirty="0">
              <a:latin typeface="Arial" panose="020B0604020202020204" pitchFamily="34" charset="0"/>
              <a:cs typeface="Arial" panose="020B0604020202020204" pitchFamily="34" charset="0"/>
            </a:endParaRPr>
          </a:p>
          <a:p>
            <a:pPr algn="just" fontAlgn="t"/>
            <a:r>
              <a:rPr lang="es-MX" sz="2200" b="1" dirty="0">
                <a:latin typeface="Arial" panose="020B0604020202020204" pitchFamily="34" charset="0"/>
                <a:cs typeface="Arial" panose="020B0604020202020204" pitchFamily="34" charset="0"/>
              </a:rPr>
              <a:t>Crear bases de datos que contengan datos personales sensibles, sin que se justifique la creación de las mismas para finalidades legítimas, concretas y acordes con las actividades o fines</a:t>
            </a:r>
          </a:p>
          <a:p>
            <a:pPr algn="just" fontAlgn="t"/>
            <a:endParaRPr lang="es-MX" sz="2200" b="1" dirty="0">
              <a:latin typeface="Arial" panose="020B0604020202020204" pitchFamily="34" charset="0"/>
              <a:cs typeface="Arial" panose="020B0604020202020204" pitchFamily="34" charset="0"/>
            </a:endParaRPr>
          </a:p>
          <a:p>
            <a:pPr marL="0" indent="0" algn="just">
              <a:buNone/>
            </a:pPr>
            <a:endParaRPr lang="es-MX" sz="2200" b="1" dirty="0"/>
          </a:p>
        </p:txBody>
      </p:sp>
      <p:pic>
        <p:nvPicPr>
          <p:cNvPr id="5" name="Picture 2" descr="Daxin Global - Arena International : Arena International">
            <a:extLst>
              <a:ext uri="{FF2B5EF4-FFF2-40B4-BE49-F238E27FC236}">
                <a16:creationId xmlns:a16="http://schemas.microsoft.com/office/drawing/2014/main" id="{27CB5386-42DA-B2F1-C01A-7EF74E45B2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49059"/>
            <a:ext cx="2021840" cy="577668"/>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1A0E6595-C09E-2399-DB73-5FC38841E719}"/>
              </a:ext>
            </a:extLst>
          </p:cNvPr>
          <p:cNvPicPr>
            <a:picLocks noChangeAspect="1"/>
          </p:cNvPicPr>
          <p:nvPr/>
        </p:nvPicPr>
        <p:blipFill>
          <a:blip r:embed="rId3"/>
          <a:stretch>
            <a:fillRect/>
          </a:stretch>
        </p:blipFill>
        <p:spPr>
          <a:xfrm>
            <a:off x="10038080" y="6278316"/>
            <a:ext cx="2153920" cy="579683"/>
          </a:xfrm>
          <a:prstGeom prst="rect">
            <a:avLst/>
          </a:prstGeom>
        </p:spPr>
      </p:pic>
    </p:spTree>
    <p:extLst>
      <p:ext uri="{BB962C8B-B14F-4D97-AF65-F5344CB8AC3E}">
        <p14:creationId xmlns:p14="http://schemas.microsoft.com/office/powerpoint/2010/main" val="3057556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2" descr="Daxin Global - Arena International : Arena International">
            <a:extLst>
              <a:ext uri="{FF2B5EF4-FFF2-40B4-BE49-F238E27FC236}">
                <a16:creationId xmlns:a16="http://schemas.microsoft.com/office/drawing/2014/main" id="{9AD6B193-CC49-215C-6496-0F93FBD88F0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6329680"/>
            <a:ext cx="1849120" cy="52832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777240" y="416560"/>
            <a:ext cx="7002746" cy="5709921"/>
          </a:xfrm>
          <a:prstGeom prst="rect">
            <a:avLst/>
          </a:prstGeom>
        </p:spPr>
        <p:txBody>
          <a:bodyPr vert="horz" lIns="91440" tIns="45720" rIns="91440" bIns="45720" rtlCol="0" anchor="ctr">
            <a:noAutofit/>
          </a:bodyPr>
          <a:lstStyle/>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C.P.C. David Padilla Orozco</a:t>
            </a: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Socio Director de Padilla Orozco, S.C.</a:t>
            </a: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david@padillaorozcosc.com.mx</a:t>
            </a:r>
          </a:p>
          <a:p>
            <a:pPr indent="-228600">
              <a:lnSpc>
                <a:spcPct val="90000"/>
              </a:lnSpc>
              <a:spcAft>
                <a:spcPts val="600"/>
              </a:spcAf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Lic. </a:t>
            </a:r>
            <a:r>
              <a:rPr lang="en-US" sz="2400" dirty="0" err="1">
                <a:latin typeface="Arial" panose="020B0604020202020204" pitchFamily="34" charset="0"/>
                <a:cs typeface="Arial" panose="020B0604020202020204" pitchFamily="34" charset="0"/>
              </a:rPr>
              <a:t>Yasmín</a:t>
            </a:r>
            <a:r>
              <a:rPr lang="en-US" sz="2400" dirty="0">
                <a:latin typeface="Arial" panose="020B0604020202020204" pitchFamily="34" charset="0"/>
                <a:cs typeface="Arial" panose="020B0604020202020204" pitchFamily="34" charset="0"/>
              </a:rPr>
              <a:t> Vera Rocha.</a:t>
            </a:r>
          </a:p>
          <a:p>
            <a:pPr indent="-228600">
              <a:lnSpc>
                <a:spcPct val="90000"/>
              </a:lnSpc>
              <a:spcAft>
                <a:spcPts val="600"/>
              </a:spcAft>
              <a:buFont typeface="Arial" panose="020B0604020202020204" pitchFamily="34" charset="0"/>
              <a:buChar char="•"/>
            </a:pPr>
            <a:r>
              <a:rPr lang="en-US" sz="2400" dirty="0" err="1">
                <a:latin typeface="Arial" panose="020B0604020202020204" pitchFamily="34" charset="0"/>
                <a:cs typeface="Arial" panose="020B0604020202020204" pitchFamily="34" charset="0"/>
              </a:rPr>
              <a:t>Departamento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Jurídico</a:t>
            </a:r>
            <a:r>
              <a:rPr lang="en-US" sz="2400" dirty="0">
                <a:latin typeface="Arial" panose="020B0604020202020204" pitchFamily="34" charset="0"/>
                <a:cs typeface="Arial" panose="020B0604020202020204" pitchFamily="34" charset="0"/>
              </a:rPr>
              <a:t> de Padilla Orozco, S.C.</a:t>
            </a: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yvera@padillaorozcosc.com.mx</a:t>
            </a:r>
          </a:p>
          <a:p>
            <a:pPr indent="-228600">
              <a:lnSpc>
                <a:spcPct val="90000"/>
              </a:lnSpc>
              <a:spcAft>
                <a:spcPts val="600"/>
              </a:spcAf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hlinkClick r:id="rId3"/>
              </a:rPr>
              <a:t>www.padillaorozcosc.com.mx</a:t>
            </a:r>
            <a:r>
              <a:rPr lang="en-US" sz="2400" dirty="0">
                <a:latin typeface="Arial" panose="020B0604020202020204" pitchFamily="34" charset="0"/>
                <a:cs typeface="Arial" panose="020B0604020202020204" pitchFamily="34" charset="0"/>
              </a:rPr>
              <a:t> </a:t>
            </a:r>
          </a:p>
          <a:p>
            <a:pPr indent="-228600">
              <a:lnSpc>
                <a:spcPct val="90000"/>
              </a:lnSpc>
              <a:spcAft>
                <a:spcPts val="600"/>
              </a:spcAf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indent="-228600">
              <a:lnSpc>
                <a:spcPct val="90000"/>
              </a:lnSpc>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Tel. 3331102086,    3331100886</a:t>
            </a:r>
          </a:p>
        </p:txBody>
      </p:sp>
      <p:pic>
        <p:nvPicPr>
          <p:cNvPr id="4" name="Marcador de contenido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0269342" y="6329680"/>
            <a:ext cx="1922658" cy="448393"/>
          </a:xfrm>
          <a:prstGeom prst="rect">
            <a:avLst/>
          </a:prstGeom>
        </p:spPr>
      </p:pic>
    </p:spTree>
    <p:extLst>
      <p:ext uri="{BB962C8B-B14F-4D97-AF65-F5344CB8AC3E}">
        <p14:creationId xmlns:p14="http://schemas.microsoft.com/office/powerpoint/2010/main" val="3071543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131272" cy="2270664"/>
          </a:xfrm>
        </p:spPr>
        <p:txBody>
          <a:bodyPr>
            <a:normAutofit/>
          </a:bodyPr>
          <a:lstStyle/>
          <a:p>
            <a:pPr algn="ctr"/>
            <a:br>
              <a:rPr lang="es-MX" b="1" dirty="0">
                <a:latin typeface="Arial" panose="020B0604020202020204" pitchFamily="34" charset="0"/>
                <a:cs typeface="Arial" panose="020B0604020202020204" pitchFamily="34" charset="0"/>
              </a:rPr>
            </a:br>
            <a:r>
              <a:rPr lang="es-MX" b="1" dirty="0">
                <a:latin typeface="Arial" panose="020B0604020202020204" pitchFamily="34" charset="0"/>
                <a:cs typeface="Arial" panose="020B0604020202020204" pitchFamily="34" charset="0"/>
              </a:rPr>
              <a:t>Datos personales:</a:t>
            </a:r>
            <a:br>
              <a:rPr lang="es-MX" b="1" dirty="0">
                <a:latin typeface="Arial" panose="020B0604020202020204" pitchFamily="34" charset="0"/>
                <a:cs typeface="Arial" panose="020B0604020202020204" pitchFamily="34" charset="0"/>
              </a:rPr>
            </a:br>
            <a:endParaRPr lang="es-MX"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1168400"/>
            <a:ext cx="10350062" cy="5397938"/>
          </a:xfrm>
        </p:spPr>
        <p:txBody>
          <a:bodyPr anchor="ctr">
            <a:normAutofit/>
          </a:bodyPr>
          <a:lstStyle/>
          <a:p>
            <a:pPr algn="just"/>
            <a:r>
              <a:rPr lang="es-MX" sz="2400" b="1" dirty="0">
                <a:latin typeface="Arial" panose="020B0604020202020204" pitchFamily="34" charset="0"/>
                <a:cs typeface="Arial" panose="020B0604020202020204" pitchFamily="34" charset="0"/>
              </a:rPr>
              <a:t>Cualquier información concerniente a una persona física identificada o identificable.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3C7F376D-828F-3F91-73EC-73038D27838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1622"/>
            <a:ext cx="2052320" cy="586377"/>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DD17B6CA-BDB9-4BFB-76E7-274527730200}"/>
              </a:ext>
            </a:extLst>
          </p:cNvPr>
          <p:cNvPicPr>
            <a:picLocks noChangeAspect="1"/>
          </p:cNvPicPr>
          <p:nvPr/>
        </p:nvPicPr>
        <p:blipFill>
          <a:blip r:embed="rId3"/>
          <a:stretch>
            <a:fillRect/>
          </a:stretch>
        </p:blipFill>
        <p:spPr>
          <a:xfrm>
            <a:off x="10058400" y="6251855"/>
            <a:ext cx="2133600" cy="574214"/>
          </a:xfrm>
          <a:prstGeom prst="rect">
            <a:avLst/>
          </a:prstGeom>
        </p:spPr>
      </p:pic>
    </p:spTree>
    <p:extLst>
      <p:ext uri="{BB962C8B-B14F-4D97-AF65-F5344CB8AC3E}">
        <p14:creationId xmlns:p14="http://schemas.microsoft.com/office/powerpoint/2010/main" val="411764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172721"/>
            <a:ext cx="10350062" cy="2336800"/>
          </a:xfrm>
        </p:spPr>
        <p:txBody>
          <a:bodyPr>
            <a:normAutofit/>
          </a:bodyPr>
          <a:lstStyle/>
          <a:p>
            <a:pPr algn="ctr"/>
            <a:br>
              <a:rPr lang="es-MX" sz="3700" b="1" dirty="0">
                <a:latin typeface="Arial" panose="020B0604020202020204" pitchFamily="34" charset="0"/>
                <a:cs typeface="Arial" panose="020B0604020202020204" pitchFamily="34" charset="0"/>
              </a:rPr>
            </a:br>
            <a:r>
              <a:rPr lang="es-MX" sz="3700" b="1" dirty="0">
                <a:latin typeface="Arial" panose="020B0604020202020204" pitchFamily="34" charset="0"/>
                <a:cs typeface="Arial" panose="020B0604020202020204" pitchFamily="34" charset="0"/>
              </a:rPr>
              <a:t>Datos personales sensibles:</a:t>
            </a:r>
            <a:br>
              <a:rPr lang="es-MX" sz="3700" b="1" dirty="0">
                <a:latin typeface="Arial" panose="020B0604020202020204" pitchFamily="34" charset="0"/>
                <a:cs typeface="Arial" panose="020B0604020202020204" pitchFamily="34" charset="0"/>
              </a:rPr>
            </a:br>
            <a:endParaRPr lang="es-MX" sz="37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1473200"/>
            <a:ext cx="10350062" cy="5093139"/>
          </a:xfrm>
        </p:spPr>
        <p:txBody>
          <a:bodyPr anchor="ctr">
            <a:normAutofit/>
          </a:bodyPr>
          <a:lstStyle/>
          <a:p>
            <a:pPr algn="just"/>
            <a:r>
              <a:rPr lang="es-MX" sz="2400" b="1" dirty="0">
                <a:latin typeface="Arial" panose="020B0604020202020204" pitchFamily="34" charset="0"/>
                <a:cs typeface="Arial" panose="020B0604020202020204" pitchFamily="34" charset="0"/>
              </a:rPr>
              <a:t>Aquellos datos personales que afecten a la esfera más íntima de su titular, o cuya utilización indebida pueda dar origen a discriminación o conlleve un riesgo grave para éste. En particular, se consideran sensibles aquellos que puedan revelar aspectos como origen racial o étnico, estado de salud presente y futuro, información genética, creencias religiosas, filosóficas y morales, afiliación sindical, opiniones políticas, preferencia sexual. </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E86A09E0-7155-79D8-BF86-F209312E91A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97748"/>
            <a:ext cx="1960880" cy="560251"/>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CDDDBB3B-9922-66FD-8971-DD5955F720D9}"/>
              </a:ext>
            </a:extLst>
          </p:cNvPr>
          <p:cNvPicPr>
            <a:picLocks noChangeAspect="1"/>
          </p:cNvPicPr>
          <p:nvPr/>
        </p:nvPicPr>
        <p:blipFill>
          <a:blip r:embed="rId3"/>
          <a:stretch>
            <a:fillRect/>
          </a:stretch>
        </p:blipFill>
        <p:spPr>
          <a:xfrm>
            <a:off x="10110278" y="6297748"/>
            <a:ext cx="2081721" cy="560252"/>
          </a:xfrm>
          <a:prstGeom prst="rect">
            <a:avLst/>
          </a:prstGeom>
        </p:spPr>
      </p:pic>
    </p:spTree>
    <p:extLst>
      <p:ext uri="{BB962C8B-B14F-4D97-AF65-F5344CB8AC3E}">
        <p14:creationId xmlns:p14="http://schemas.microsoft.com/office/powerpoint/2010/main" val="265440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23087" y="0"/>
            <a:ext cx="11193623" cy="2950591"/>
          </a:xfrm>
        </p:spPr>
        <p:txBody>
          <a:bodyPr>
            <a:normAutofit/>
          </a:bodyPr>
          <a:lstStyle/>
          <a:p>
            <a:pPr algn="ctr"/>
            <a:r>
              <a:rPr lang="es-MX" b="1" dirty="0">
                <a:latin typeface="Arial" panose="020B0604020202020204" pitchFamily="34" charset="0"/>
                <a:cs typeface="Arial" panose="020B0604020202020204" pitchFamily="34" charset="0"/>
              </a:rPr>
              <a:t>Tratamiento y transferencia de datos personales.</a:t>
            </a:r>
          </a:p>
        </p:txBody>
      </p:sp>
      <p:sp>
        <p:nvSpPr>
          <p:cNvPr id="3" name="Marcador de contenido 2"/>
          <p:cNvSpPr>
            <a:spLocks noGrp="1"/>
          </p:cNvSpPr>
          <p:nvPr>
            <p:ph idx="1"/>
          </p:nvPr>
        </p:nvSpPr>
        <p:spPr>
          <a:xfrm>
            <a:off x="762000" y="1838961"/>
            <a:ext cx="10754711" cy="4727378"/>
          </a:xfrm>
        </p:spPr>
        <p:txBody>
          <a:bodyPr anchor="ctr">
            <a:normAutofit/>
          </a:bodyPr>
          <a:lstStyle/>
          <a:p>
            <a:pPr algn="just"/>
            <a:r>
              <a:rPr lang="es-MX" sz="2400" b="1" dirty="0">
                <a:latin typeface="Arial" panose="020B0604020202020204" pitchFamily="34" charset="0"/>
                <a:cs typeface="Arial" panose="020B0604020202020204" pitchFamily="34" charset="0"/>
              </a:rPr>
              <a:t>Tratamiento: La obtención, uso, divulgación o almacenamiento de datos personales, por cualquier medio. El uso abarca cualquier acción de acceso, manejo, aprovechamiento, transferencia o disposición de datos personales.</a:t>
            </a:r>
          </a:p>
          <a:p>
            <a:pPr marL="0" indent="0" algn="just">
              <a:buNone/>
            </a:pPr>
            <a:r>
              <a:rPr lang="es-MX" sz="2400" b="1" dirty="0">
                <a:latin typeface="Arial" panose="020B0604020202020204" pitchFamily="34" charset="0"/>
                <a:cs typeface="Arial" panose="020B0604020202020204" pitchFamily="34" charset="0"/>
              </a:rPr>
              <a:t> </a:t>
            </a:r>
          </a:p>
          <a:p>
            <a:pPr algn="just"/>
            <a:r>
              <a:rPr lang="es-MX" sz="2400" b="1" dirty="0">
                <a:latin typeface="Arial" panose="020B0604020202020204" pitchFamily="34" charset="0"/>
                <a:cs typeface="Arial" panose="020B0604020202020204" pitchFamily="34" charset="0"/>
              </a:rPr>
              <a:t>Transferencia: Toda comunicación de datos realizada a persona distinta del responsable o encargado del tratamiento.</a:t>
            </a:r>
          </a:p>
        </p:txBody>
      </p:sp>
      <p:pic>
        <p:nvPicPr>
          <p:cNvPr id="5" name="Picture 2" descr="Daxin Global - Arena International : Arena International">
            <a:extLst>
              <a:ext uri="{FF2B5EF4-FFF2-40B4-BE49-F238E27FC236}">
                <a16:creationId xmlns:a16="http://schemas.microsoft.com/office/drawing/2014/main" id="{77D331FB-8C53-E3A0-8D8F-21BE889E7D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306456"/>
            <a:ext cx="1930400" cy="551543"/>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1F321A8A-0AD2-3F25-17AE-374C14E70530}"/>
              </a:ext>
            </a:extLst>
          </p:cNvPr>
          <p:cNvPicPr>
            <a:picLocks noChangeAspect="1"/>
          </p:cNvPicPr>
          <p:nvPr/>
        </p:nvPicPr>
        <p:blipFill>
          <a:blip r:embed="rId3"/>
          <a:stretch>
            <a:fillRect/>
          </a:stretch>
        </p:blipFill>
        <p:spPr>
          <a:xfrm>
            <a:off x="10137558" y="6305798"/>
            <a:ext cx="2049361" cy="551543"/>
          </a:xfrm>
          <a:prstGeom prst="rect">
            <a:avLst/>
          </a:prstGeom>
        </p:spPr>
      </p:pic>
    </p:spTree>
    <p:extLst>
      <p:ext uri="{BB962C8B-B14F-4D97-AF65-F5344CB8AC3E}">
        <p14:creationId xmlns:p14="http://schemas.microsoft.com/office/powerpoint/2010/main" val="258850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1025352" cy="2270664"/>
          </a:xfrm>
        </p:spPr>
        <p:txBody>
          <a:bodyPr>
            <a:normAutofit/>
          </a:bodyPr>
          <a:lstStyle/>
          <a:p>
            <a:pPr algn="ctr"/>
            <a:r>
              <a:rPr lang="es-MX" sz="3700" b="1" dirty="0">
                <a:latin typeface="Arial" panose="020B0604020202020204" pitchFamily="34" charset="0"/>
                <a:cs typeface="Arial" panose="020B0604020202020204" pitchFamily="34" charset="0"/>
              </a:rPr>
              <a:t>Personas que intervienen en el tratamiento de datos personales </a:t>
            </a:r>
          </a:p>
        </p:txBody>
      </p:sp>
      <p:sp>
        <p:nvSpPr>
          <p:cNvPr id="3" name="Marcador de contenido 2"/>
          <p:cNvSpPr>
            <a:spLocks noGrp="1"/>
          </p:cNvSpPr>
          <p:nvPr>
            <p:ph idx="1"/>
          </p:nvPr>
        </p:nvSpPr>
        <p:spPr>
          <a:xfrm>
            <a:off x="1166649" y="2672080"/>
            <a:ext cx="10350062" cy="3894258"/>
          </a:xfrm>
        </p:spPr>
        <p:txBody>
          <a:bodyPr anchor="ctr">
            <a:normAutofit/>
          </a:bodyPr>
          <a:lstStyle/>
          <a:p>
            <a:pPr algn="just"/>
            <a:r>
              <a:rPr lang="es-MX" sz="2400" b="1" dirty="0">
                <a:latin typeface="Arial" panose="020B0604020202020204" pitchFamily="34" charset="0"/>
                <a:cs typeface="Arial" panose="020B0604020202020204" pitchFamily="34" charset="0"/>
              </a:rPr>
              <a:t>Titular: La persona física a quien corresponden los datos personales. </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Responsable: Persona física o moral de carácter privado que decide sobre el tratamiento de datos personales.</a:t>
            </a:r>
          </a:p>
          <a:p>
            <a:pPr marL="0" indent="0" algn="just">
              <a:buNone/>
            </a:pPr>
            <a:r>
              <a:rPr lang="es-MX" sz="2400" b="1" dirty="0">
                <a:latin typeface="Arial" panose="020B0604020202020204" pitchFamily="34" charset="0"/>
                <a:cs typeface="Arial" panose="020B0604020202020204" pitchFamily="34" charset="0"/>
              </a:rPr>
              <a:t> </a:t>
            </a:r>
          </a:p>
        </p:txBody>
      </p:sp>
      <p:pic>
        <p:nvPicPr>
          <p:cNvPr id="5" name="Picture 2" descr="Daxin Global - Arena International : Arena International">
            <a:extLst>
              <a:ext uri="{FF2B5EF4-FFF2-40B4-BE49-F238E27FC236}">
                <a16:creationId xmlns:a16="http://schemas.microsoft.com/office/drawing/2014/main" id="{7DBA5F71-AA94-E24A-4950-6EF0E43E25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7428"/>
            <a:ext cx="2032000" cy="580571"/>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900B49A3-AD6E-E298-EDDC-D62144CF3AF9}"/>
              </a:ext>
            </a:extLst>
          </p:cNvPr>
          <p:cNvPicPr>
            <a:picLocks noChangeAspect="1"/>
          </p:cNvPicPr>
          <p:nvPr/>
        </p:nvPicPr>
        <p:blipFill>
          <a:blip r:embed="rId3"/>
          <a:stretch>
            <a:fillRect/>
          </a:stretch>
        </p:blipFill>
        <p:spPr>
          <a:xfrm>
            <a:off x="10034776" y="6277428"/>
            <a:ext cx="2157223" cy="580572"/>
          </a:xfrm>
          <a:prstGeom prst="rect">
            <a:avLst/>
          </a:prstGeom>
        </p:spPr>
      </p:pic>
    </p:spTree>
    <p:extLst>
      <p:ext uri="{BB962C8B-B14F-4D97-AF65-F5344CB8AC3E}">
        <p14:creationId xmlns:p14="http://schemas.microsoft.com/office/powerpoint/2010/main" val="879133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263352" cy="2270664"/>
          </a:xfrm>
        </p:spPr>
        <p:txBody>
          <a:bodyPr>
            <a:normAutofit/>
          </a:bodyPr>
          <a:lstStyle/>
          <a:p>
            <a:pPr algn="ctr"/>
            <a:r>
              <a:rPr lang="es-MX" sz="3700" b="1" dirty="0">
                <a:latin typeface="Arial" panose="020B0604020202020204" pitchFamily="34" charset="0"/>
                <a:cs typeface="Arial" panose="020B0604020202020204" pitchFamily="34" charset="0"/>
              </a:rPr>
              <a:t>Personas que intervienen en el tratamiento de datos personales </a:t>
            </a:r>
          </a:p>
        </p:txBody>
      </p:sp>
      <p:sp>
        <p:nvSpPr>
          <p:cNvPr id="3" name="Marcador de contenido 2"/>
          <p:cNvSpPr>
            <a:spLocks noGrp="1"/>
          </p:cNvSpPr>
          <p:nvPr>
            <p:ph idx="1"/>
          </p:nvPr>
        </p:nvSpPr>
        <p:spPr>
          <a:xfrm>
            <a:off x="1166649" y="2184400"/>
            <a:ext cx="10350062" cy="4381938"/>
          </a:xfrm>
        </p:spPr>
        <p:txBody>
          <a:bodyPr anchor="ctr">
            <a:normAutofit/>
          </a:bodyPr>
          <a:lstStyle/>
          <a:p>
            <a:pPr algn="just"/>
            <a:r>
              <a:rPr lang="es-MX" sz="2400" b="1" dirty="0">
                <a:latin typeface="Arial" panose="020B0604020202020204" pitchFamily="34" charset="0"/>
                <a:cs typeface="Arial" panose="020B0604020202020204" pitchFamily="34" charset="0"/>
              </a:rPr>
              <a:t>Encargado: La persona física o jurídica que sola o conjuntamente con otras trate datos personales por cuenta del responsable.</a:t>
            </a:r>
          </a:p>
          <a:p>
            <a:pPr marL="0" indent="0" algn="just">
              <a:buNone/>
            </a:pPr>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Tercero: La persona física o moral, nacional o extranjera, distinta del titular o del responsable de los datos.</a:t>
            </a:r>
          </a:p>
          <a:p>
            <a:pPr algn="just"/>
            <a:endParaRPr lang="es-MX" sz="2400" b="1" dirty="0">
              <a:latin typeface="Arial" panose="020B0604020202020204" pitchFamily="34" charset="0"/>
              <a:cs typeface="Arial" panose="020B0604020202020204" pitchFamily="34" charset="0"/>
            </a:endParaRPr>
          </a:p>
        </p:txBody>
      </p:sp>
      <p:pic>
        <p:nvPicPr>
          <p:cNvPr id="5" name="Picture 2" descr="Daxin Global - Arena International : Arena International">
            <a:extLst>
              <a:ext uri="{FF2B5EF4-FFF2-40B4-BE49-F238E27FC236}">
                <a16:creationId xmlns:a16="http://schemas.microsoft.com/office/drawing/2014/main" id="{708C9255-5BB8-7FFE-18A9-C9360B166EA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94846"/>
            <a:ext cx="1971040" cy="563154"/>
          </a:xfrm>
          <a:prstGeom prst="rect">
            <a:avLst/>
          </a:prstGeom>
          <a:noFill/>
          <a:extLst>
            <a:ext uri="{909E8E84-426E-40DD-AFC4-6F175D3DCCD1}">
              <a14:hiddenFill xmlns:a14="http://schemas.microsoft.com/office/drawing/2010/main">
                <a:solidFill>
                  <a:srgbClr val="FFFFFF"/>
                </a:solidFill>
              </a14:hiddenFill>
            </a:ext>
          </a:extLst>
        </p:spPr>
      </p:pic>
      <p:pic>
        <p:nvPicPr>
          <p:cNvPr id="37" name="Imagen 36">
            <a:extLst>
              <a:ext uri="{FF2B5EF4-FFF2-40B4-BE49-F238E27FC236}">
                <a16:creationId xmlns:a16="http://schemas.microsoft.com/office/drawing/2014/main" id="{21A763B9-68F3-19D8-5B2E-2E70B9757F24}"/>
              </a:ext>
            </a:extLst>
          </p:cNvPr>
          <p:cNvPicPr>
            <a:picLocks noChangeAspect="1"/>
          </p:cNvPicPr>
          <p:nvPr/>
        </p:nvPicPr>
        <p:blipFill>
          <a:blip r:embed="rId3"/>
          <a:stretch>
            <a:fillRect/>
          </a:stretch>
        </p:blipFill>
        <p:spPr>
          <a:xfrm>
            <a:off x="10099493" y="6294846"/>
            <a:ext cx="2092507" cy="563155"/>
          </a:xfrm>
          <a:prstGeom prst="rect">
            <a:avLst/>
          </a:prstGeom>
        </p:spPr>
      </p:pic>
    </p:spTree>
    <p:extLst>
      <p:ext uri="{BB962C8B-B14F-4D97-AF65-F5344CB8AC3E}">
        <p14:creationId xmlns:p14="http://schemas.microsoft.com/office/powerpoint/2010/main" val="161921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166648" y="679927"/>
            <a:ext cx="10350062" cy="2270664"/>
          </a:xfrm>
        </p:spPr>
        <p:txBody>
          <a:bodyPr>
            <a:normAutofit/>
          </a:bodyPr>
          <a:lstStyle/>
          <a:p>
            <a:pPr algn="ctr"/>
            <a:r>
              <a:rPr lang="es-MX" b="1" dirty="0">
                <a:latin typeface="Arial" panose="020B0604020202020204" pitchFamily="34" charset="0"/>
                <a:cs typeface="Arial" panose="020B0604020202020204" pitchFamily="34" charset="0"/>
              </a:rPr>
              <a:t>Los Principios de Protección de Datos Personales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66649" y="2296160"/>
            <a:ext cx="10350062" cy="4270178"/>
          </a:xfrm>
        </p:spPr>
        <p:txBody>
          <a:bodyPr anchor="ctr">
            <a:noAutofit/>
          </a:bodyPr>
          <a:lstStyle/>
          <a:p>
            <a:pPr algn="just"/>
            <a:r>
              <a:rPr lang="es-MX" sz="2400" b="1" dirty="0">
                <a:latin typeface="Arial" panose="020B0604020202020204" pitchFamily="34" charset="0"/>
                <a:cs typeface="Arial" panose="020B0604020202020204" pitchFamily="34" charset="0"/>
              </a:rPr>
              <a:t>Licitud: obliga al responsable a que trate los datos personales con apego a la ley.</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Consentimiento: El responsable deberá obtener el consentimiento para el tratamiento de los datos personales, a menos que no sea exigible.</a:t>
            </a:r>
          </a:p>
        </p:txBody>
      </p:sp>
      <p:pic>
        <p:nvPicPr>
          <p:cNvPr id="5" name="Picture 2" descr="Daxin Global - Arena International : Arena International">
            <a:extLst>
              <a:ext uri="{FF2B5EF4-FFF2-40B4-BE49-F238E27FC236}">
                <a16:creationId xmlns:a16="http://schemas.microsoft.com/office/drawing/2014/main" id="{33D6EBEE-38FE-93C7-F96A-87437E744D3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277428"/>
            <a:ext cx="2032000" cy="580571"/>
          </a:xfrm>
          <a:prstGeom prst="rect">
            <a:avLst/>
          </a:prstGeom>
          <a:noFill/>
          <a:extLst>
            <a:ext uri="{909E8E84-426E-40DD-AFC4-6F175D3DCCD1}">
              <a14:hiddenFill xmlns:a14="http://schemas.microsoft.com/office/drawing/2010/main">
                <a:solidFill>
                  <a:srgbClr val="FFFFFF"/>
                </a:solidFill>
              </a14:hiddenFill>
            </a:ext>
          </a:extLst>
        </p:spPr>
      </p:pic>
      <p:pic>
        <p:nvPicPr>
          <p:cNvPr id="31" name="Imagen 30">
            <a:extLst>
              <a:ext uri="{FF2B5EF4-FFF2-40B4-BE49-F238E27FC236}">
                <a16:creationId xmlns:a16="http://schemas.microsoft.com/office/drawing/2014/main" id="{7C3BCFBE-1B44-E0C6-AAD0-19B7FC2879BF}"/>
              </a:ext>
            </a:extLst>
          </p:cNvPr>
          <p:cNvPicPr>
            <a:picLocks noChangeAspect="1"/>
          </p:cNvPicPr>
          <p:nvPr/>
        </p:nvPicPr>
        <p:blipFill>
          <a:blip r:embed="rId3"/>
          <a:stretch>
            <a:fillRect/>
          </a:stretch>
        </p:blipFill>
        <p:spPr>
          <a:xfrm>
            <a:off x="10034776" y="6277428"/>
            <a:ext cx="2157223" cy="580572"/>
          </a:xfrm>
          <a:prstGeom prst="rect">
            <a:avLst/>
          </a:prstGeom>
        </p:spPr>
      </p:pic>
    </p:spTree>
    <p:extLst>
      <p:ext uri="{BB962C8B-B14F-4D97-AF65-F5344CB8AC3E}">
        <p14:creationId xmlns:p14="http://schemas.microsoft.com/office/powerpoint/2010/main" val="8136675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4078</TotalTime>
  <Words>1894</Words>
  <Application>Microsoft Office PowerPoint</Application>
  <PresentationFormat>Panorámica</PresentationFormat>
  <Paragraphs>136</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Calibri Light</vt:lpstr>
      <vt:lpstr>Tema de Office</vt:lpstr>
      <vt:lpstr>LEY FEDERAL DE PROTECCIÓN DE DATOS PERSONALES EN POSESIÓN DE LOS PARTICULARES </vt:lpstr>
      <vt:lpstr> ¿Qué es la privacidad?</vt:lpstr>
      <vt:lpstr> </vt:lpstr>
      <vt:lpstr> Datos personales: </vt:lpstr>
      <vt:lpstr> Datos personales sensibles: </vt:lpstr>
      <vt:lpstr>Tratamiento y transferencia de datos personales.</vt:lpstr>
      <vt:lpstr>Personas que intervienen en el tratamiento de datos personales </vt:lpstr>
      <vt:lpstr>Personas que intervienen en el tratamiento de datos personales </vt:lpstr>
      <vt:lpstr>Los Principios de Protección de Datos Personales </vt:lpstr>
      <vt:lpstr>Los Principios de Protección de Datos Personales </vt:lpstr>
      <vt:lpstr>Los Principios de Protección de Datos Personales </vt:lpstr>
      <vt:lpstr>Los Principios de Protección de Datos Personales </vt:lpstr>
      <vt:lpstr> Aviso de Privacidad</vt:lpstr>
      <vt:lpstr>Sujetos regulados por la Ley</vt:lpstr>
      <vt:lpstr>Información de personas físicas con actividad comercial y datos de representación y contacto </vt:lpstr>
      <vt:lpstr>Información de personas físicas con actividad comercial y datos de representación y contacto </vt:lpstr>
      <vt:lpstr>Tratamiento derivado de una relación jurídica </vt:lpstr>
      <vt:lpstr>Derechos de los Titulares de Datos Personales  </vt:lpstr>
      <vt:lpstr>Derechos de los Titulares de Datos Personales  </vt:lpstr>
      <vt:lpstr>La respuesta a la solicitud  </vt:lpstr>
      <vt:lpstr>Términos para cumplir con los derechos ARCO</vt:lpstr>
      <vt:lpstr>Términos para cumplir con los derechos ARCO</vt:lpstr>
      <vt:lpstr>Términos para cumplir con los derechos ARCO</vt:lpstr>
      <vt:lpstr> Transitorios </vt:lpstr>
      <vt:lpstr>De las Infracciones y Sanciones </vt:lpstr>
      <vt:lpstr>Multa de 100 a 160,000 días UMAS  ($9,622.00 a $15,395,200.00 valor 2022)</vt:lpstr>
      <vt:lpstr>Multa de 100 a 160,000 días UMAS  ($9,622.00 a $15,395,200.00 valor 2022) </vt:lpstr>
      <vt:lpstr>Multa de 100 a 160,000 días UMAS  ($9,622.00 a $15,395,200.00 valor 2022) </vt:lpstr>
      <vt:lpstr>Multa de 200 a 320,000 días UMAS ($19,244.00 a $30,790,400.00 valor 2022) </vt:lpstr>
      <vt:lpstr>Multa de 200 a 320,000 días UMAS ($19,244.00 a $30,790,400.00 valor 2022) </vt:lpstr>
      <vt:lpstr>Multa de 200 a 320,000 días UMAS ($19,244.00 a $30,790,400.00 valor 2022)</vt:lpstr>
      <vt:lpstr>Multa de 200 a 320,000 días UMAS ($19,244.00 a $30,790,400.00 valor 2022)</vt:lpstr>
      <vt:lpstr>Multa de 200 a 320,000 días UMAS ($19,244.00 a   $30,790,400.00 valor 2022)</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Aviso de Privacidad</dc:title>
  <dc:creator>Yazmin</dc:creator>
  <cp:lastModifiedBy>Yasmin Vera</cp:lastModifiedBy>
  <cp:revision>59</cp:revision>
  <dcterms:created xsi:type="dcterms:W3CDTF">2015-05-27T21:36:44Z</dcterms:created>
  <dcterms:modified xsi:type="dcterms:W3CDTF">2022-06-07T19:12:50Z</dcterms:modified>
</cp:coreProperties>
</file>